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8" r:id="rId4"/>
    <p:sldId id="259" r:id="rId5"/>
    <p:sldId id="2648" r:id="rId6"/>
    <p:sldId id="2649" r:id="rId7"/>
    <p:sldId id="2667" r:id="rId8"/>
    <p:sldId id="2650" r:id="rId9"/>
    <p:sldId id="2651" r:id="rId10"/>
    <p:sldId id="2652" r:id="rId11"/>
    <p:sldId id="2654" r:id="rId12"/>
    <p:sldId id="2655" r:id="rId13"/>
    <p:sldId id="2656" r:id="rId14"/>
    <p:sldId id="2657" r:id="rId15"/>
    <p:sldId id="2658" r:id="rId16"/>
    <p:sldId id="2659" r:id="rId17"/>
    <p:sldId id="2660" r:id="rId18"/>
    <p:sldId id="2661" r:id="rId19"/>
    <p:sldId id="2663" r:id="rId20"/>
    <p:sldId id="2664" r:id="rId21"/>
    <p:sldId id="2665" r:id="rId22"/>
    <p:sldId id="270" r:id="rId23"/>
    <p:sldId id="2666" r:id="rId24"/>
    <p:sldId id="258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42" userDrawn="1">
          <p15:clr>
            <a:srgbClr val="A4A3A4"/>
          </p15:clr>
        </p15:guide>
        <p15:guide id="2" orient="horz" pos="777" userDrawn="1">
          <p15:clr>
            <a:srgbClr val="A4A3A4"/>
          </p15:clr>
        </p15:guide>
        <p15:guide id="3" orient="horz" pos="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Ldis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81E"/>
    <a:srgbClr val="486645"/>
    <a:srgbClr val="17322E"/>
    <a:srgbClr val="F0E5E0"/>
    <a:srgbClr val="D2505D"/>
    <a:srgbClr val="C9AA96"/>
    <a:srgbClr val="EBDAD2"/>
    <a:srgbClr val="A83435"/>
    <a:srgbClr val="98119B"/>
    <a:srgbClr val="E53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8" autoAdjust="0"/>
    <p:restoredTop sz="93792" autoAdjust="0"/>
  </p:normalViewPr>
  <p:slideViewPr>
    <p:cSldViewPr snapToGrid="0">
      <p:cViewPr varScale="1">
        <p:scale>
          <a:sx n="98" d="100"/>
          <a:sy n="98" d="100"/>
        </p:scale>
        <p:origin x="224" y="896"/>
      </p:cViewPr>
      <p:guideLst>
        <p:guide pos="642"/>
        <p:guide orient="horz" pos="777"/>
        <p:guide orient="horz" pos="8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hc-nas\users\alice.sanna\Mes%20Documents\donnees%20bresil%202009%202020%20import%20F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artel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chc-nas\users\alice.sanna\Mes%20Documents\donnees%20bresil%202009%202020%20import%20F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cap="all" spc="1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FRENCH GUIANA</a:t>
            </a:r>
          </a:p>
        </c:rich>
      </c:tx>
      <c:layout>
        <c:manualLayout>
          <c:xMode val="edge"/>
          <c:yMode val="edge"/>
          <c:x val="0"/>
          <c:y val="4.569237356017508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1794964878706753E-2"/>
          <c:y val="0.2498999153830056"/>
          <c:w val="0.913804234881197"/>
          <c:h val="0.64709660703651284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Feuil1!$D$1</c:f>
              <c:strCache>
                <c:ptCount val="1"/>
                <c:pt idx="0">
                  <c:v>P. falciparum</c:v>
                </c:pt>
              </c:strCache>
            </c:strRef>
          </c:tx>
          <c:spPr>
            <a:pattFill prst="ltUpDiag">
              <a:fgClr>
                <a:schemeClr val="accent1">
                  <a:tint val="86000"/>
                </a:schemeClr>
              </a:fgClr>
              <a:bgClr>
                <a:schemeClr val="accent1">
                  <a:tint val="86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>
                  <a:tint val="86000"/>
                </a:schemeClr>
              </a:innerShdw>
            </a:effectLst>
          </c:spPr>
          <c:invertIfNegative val="0"/>
          <c:dLbls>
            <c:delete val="1"/>
          </c:dLbls>
          <c:cat>
            <c:numRef>
              <c:f>Feuil1!$A$2:$A$14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  <c:extLst/>
            </c:numRef>
          </c:cat>
          <c:val>
            <c:numRef>
              <c:f>Feuil1!$D$2:$D$14</c:f>
              <c:numCache>
                <c:formatCode>0</c:formatCode>
                <c:ptCount val="12"/>
                <c:pt idx="0">
                  <c:v>1070.08</c:v>
                </c:pt>
                <c:pt idx="1">
                  <c:v>587.52</c:v>
                </c:pt>
                <c:pt idx="2">
                  <c:v>374.79</c:v>
                </c:pt>
                <c:pt idx="3">
                  <c:v>261</c:v>
                </c:pt>
                <c:pt idx="4">
                  <c:v>304.84999999999997</c:v>
                </c:pt>
                <c:pt idx="5">
                  <c:v>134.4</c:v>
                </c:pt>
                <c:pt idx="6">
                  <c:v>86.800000000000011</c:v>
                </c:pt>
                <c:pt idx="7">
                  <c:v>72.240000000000009</c:v>
                </c:pt>
                <c:pt idx="8">
                  <c:v>71.64</c:v>
                </c:pt>
                <c:pt idx="9">
                  <c:v>49.14</c:v>
                </c:pt>
                <c:pt idx="10">
                  <c:v>16.96</c:v>
                </c:pt>
                <c:pt idx="11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451-4080-828C-5DA94E84F431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P. vivax</c:v>
                </c:pt>
              </c:strCache>
            </c:strRef>
          </c:tx>
          <c:spPr>
            <a:pattFill prst="ltUpDiag">
              <a:fgClr>
                <a:schemeClr val="accent1">
                  <a:tint val="58000"/>
                </a:schemeClr>
              </a:fgClr>
              <a:bgClr>
                <a:schemeClr val="accent1">
                  <a:tint val="58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>
                  <a:tint val="58000"/>
                </a:schemeClr>
              </a:innerShdw>
            </a:effectLst>
          </c:spPr>
          <c:invertIfNegative val="0"/>
          <c:dLbls>
            <c:delete val="1"/>
          </c:dLbls>
          <c:cat>
            <c:numRef>
              <c:f>Feuil1!$A$2:$A$14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  <c:extLst/>
            </c:numRef>
          </c:cat>
          <c:val>
            <c:numRef>
              <c:f>Feuil1!$E$2:$E$14</c:f>
              <c:numCache>
                <c:formatCode>0</c:formatCode>
                <c:ptCount val="12"/>
                <c:pt idx="0">
                  <c:v>2273.92</c:v>
                </c:pt>
                <c:pt idx="1">
                  <c:v>1044.48</c:v>
                </c:pt>
                <c:pt idx="2">
                  <c:v>834.21</c:v>
                </c:pt>
                <c:pt idx="3">
                  <c:v>639</c:v>
                </c:pt>
                <c:pt idx="4">
                  <c:v>566.15000000000009</c:v>
                </c:pt>
                <c:pt idx="5">
                  <c:v>313.60000000000002</c:v>
                </c:pt>
                <c:pt idx="6">
                  <c:v>347.2</c:v>
                </c:pt>
                <c:pt idx="7">
                  <c:v>185.76</c:v>
                </c:pt>
                <c:pt idx="8">
                  <c:v>525.36</c:v>
                </c:pt>
                <c:pt idx="9">
                  <c:v>496.86</c:v>
                </c:pt>
                <c:pt idx="10">
                  <c:v>195.04</c:v>
                </c:pt>
                <c:pt idx="11">
                  <c:v>83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451-4080-828C-5DA94E84F4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6084224"/>
        <c:axId val="1565929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pattFill prst="ltUpDiag">
                    <a:fgClr>
                      <a:schemeClr val="accent1">
                        <a:shade val="58000"/>
                      </a:schemeClr>
                    </a:fgClr>
                    <a:bgClr>
                      <a:schemeClr val="accent1">
                        <a:shade val="58000"/>
                        <a:lumMod val="20000"/>
                        <a:lumOff val="80000"/>
                      </a:schemeClr>
                    </a:bgClr>
                  </a:pattFill>
                  <a:ln>
                    <a:noFill/>
                  </a:ln>
                  <a:effectLst>
                    <a:innerShdw blurRad="114300">
                      <a:schemeClr val="accent1">
                        <a:shade val="58000"/>
                      </a:schemeClr>
                    </a:inn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5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Feuil1!$A$2:$A$14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Feuil1!$B$2:$B$14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3344</c:v>
                      </c:pt>
                      <c:pt idx="1">
                        <c:v>1632</c:v>
                      </c:pt>
                      <c:pt idx="2">
                        <c:v>1209</c:v>
                      </c:pt>
                      <c:pt idx="3">
                        <c:v>900</c:v>
                      </c:pt>
                      <c:pt idx="4">
                        <c:v>871</c:v>
                      </c:pt>
                      <c:pt idx="5">
                        <c:v>448</c:v>
                      </c:pt>
                      <c:pt idx="6">
                        <c:v>434</c:v>
                      </c:pt>
                      <c:pt idx="7">
                        <c:v>258</c:v>
                      </c:pt>
                      <c:pt idx="8">
                        <c:v>597</c:v>
                      </c:pt>
                      <c:pt idx="9">
                        <c:v>546</c:v>
                      </c:pt>
                      <c:pt idx="10">
                        <c:v>212</c:v>
                      </c:pt>
                      <c:pt idx="11">
                        <c:v>84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7451-4080-828C-5DA94E84F431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Feuil1!$C$1</c15:sqref>
                        </c15:formulaRef>
                      </c:ext>
                    </c:extLst>
                    <c:strCache>
                      <c:ptCount val="1"/>
                      <c:pt idx="0">
                        <c:v>proportion pf</c:v>
                      </c:pt>
                    </c:strCache>
                  </c:strRef>
                </c:tx>
                <c:spPr>
                  <a:pattFill prst="ltUpDiag">
                    <a:fgClr>
                      <a:schemeClr val="accent1">
                        <a:shade val="86000"/>
                      </a:schemeClr>
                    </a:fgClr>
                    <a:bgClr>
                      <a:schemeClr val="accent1">
                        <a:shade val="86000"/>
                        <a:lumMod val="20000"/>
                        <a:lumOff val="80000"/>
                      </a:schemeClr>
                    </a:bgClr>
                  </a:pattFill>
                  <a:ln>
                    <a:noFill/>
                  </a:ln>
                  <a:effectLst>
                    <a:innerShdw blurRad="114300">
                      <a:schemeClr val="accent1">
                        <a:shade val="86000"/>
                      </a:schemeClr>
                    </a:inn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5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fr-F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Feuil1!$A$2:$A$14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Feuil1!$C$2:$C$14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0.32</c:v>
                      </c:pt>
                      <c:pt idx="1">
                        <c:v>0.36</c:v>
                      </c:pt>
                      <c:pt idx="2">
                        <c:v>0.31</c:v>
                      </c:pt>
                      <c:pt idx="3">
                        <c:v>0.28999999999999998</c:v>
                      </c:pt>
                      <c:pt idx="4">
                        <c:v>0.35</c:v>
                      </c:pt>
                      <c:pt idx="5">
                        <c:v>0.3</c:v>
                      </c:pt>
                      <c:pt idx="6">
                        <c:v>0.2</c:v>
                      </c:pt>
                      <c:pt idx="7">
                        <c:v>0.28000000000000003</c:v>
                      </c:pt>
                      <c:pt idx="8">
                        <c:v>0.12</c:v>
                      </c:pt>
                      <c:pt idx="9">
                        <c:v>0.09</c:v>
                      </c:pt>
                      <c:pt idx="10">
                        <c:v>0.08</c:v>
                      </c:pt>
                      <c:pt idx="11">
                        <c:v>0.01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7451-4080-828C-5DA94E84F431}"/>
                  </c:ext>
                </c:extLst>
              </c15:ser>
            </c15:filteredBarSeries>
          </c:ext>
        </c:extLst>
      </c:barChart>
      <c:catAx>
        <c:axId val="156084224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592960"/>
        <c:crosses val="autoZero"/>
        <c:auto val="1"/>
        <c:lblAlgn val="ctr"/>
        <c:lblOffset val="100"/>
        <c:noMultiLvlLbl val="0"/>
      </c:catAx>
      <c:valAx>
        <c:axId val="156592960"/>
        <c:scaling>
          <c:orientation val="minMax"/>
          <c:max val="4000"/>
        </c:scaling>
        <c:delete val="0"/>
        <c:axPos val="l"/>
        <c:majorGridlines>
          <c:spPr>
            <a:ln w="9525" cap="flat" cmpd="sng" algn="ctr">
              <a:solidFill>
                <a:sysClr val="windowText" lastClr="000000">
                  <a:lumMod val="25000"/>
                  <a:lumOff val="75000"/>
                  <a:alpha val="90000"/>
                </a:sys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08422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noProof="0" dirty="0">
                <a:solidFill>
                  <a:srgbClr val="C00000"/>
                </a:solidFill>
              </a:rPr>
              <a:t>FRENCH </a:t>
            </a:r>
            <a:r>
              <a:rPr lang="en-US" sz="1800" noProof="0" dirty="0" err="1">
                <a:solidFill>
                  <a:srgbClr val="C00000"/>
                </a:solidFill>
              </a:rPr>
              <a:t>guiana</a:t>
            </a:r>
            <a:endParaRPr lang="en-US" sz="1800" noProof="0" dirty="0">
              <a:solidFill>
                <a:srgbClr val="C00000"/>
              </a:solidFill>
            </a:endParaRPr>
          </a:p>
          <a:p>
            <a:pPr algn="l"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cap="none" noProof="0" dirty="0">
                <a:solidFill>
                  <a:srgbClr val="C00000"/>
                </a:solidFill>
              </a:rPr>
              <a:t>Cases imported to Suriname</a:t>
            </a:r>
          </a:p>
        </c:rich>
      </c:tx>
      <c:layout>
        <c:manualLayout>
          <c:xMode val="edge"/>
          <c:yMode val="edge"/>
          <c:x val="2.7672354847251071E-2"/>
          <c:y val="3.8701729192130059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47983985198593"/>
          <c:y val="0.24894972856672368"/>
          <c:w val="0.85017862470260552"/>
          <c:h val="0.6571262890765178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Foglio2!$G$1</c:f>
              <c:strCache>
                <c:ptCount val="1"/>
                <c:pt idx="0">
                  <c:v>Falciparum and mixed</c:v>
                </c:pt>
              </c:strCache>
            </c:strRef>
          </c:tx>
          <c:spPr>
            <a:pattFill prst="narHorz">
              <a:fgClr>
                <a:schemeClr val="accent1">
                  <a:shade val="50000"/>
                </a:schemeClr>
              </a:fgClr>
              <a:bgClr>
                <a:schemeClr val="accent1">
                  <a:shade val="50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>
                  <a:shade val="50000"/>
                </a:schemeClr>
              </a:innerShdw>
            </a:effectLst>
          </c:spPr>
          <c:invertIfNegative val="0"/>
          <c:dLbls>
            <c:delete val="1"/>
          </c:dLbls>
          <c:cat>
            <c:numRef>
              <c:f>Foglio2!$A$2:$A$12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Foglio2!$G$2:$G$12</c:f>
              <c:numCache>
                <c:formatCode>General</c:formatCode>
                <c:ptCount val="11"/>
                <c:pt idx="0">
                  <c:v>736</c:v>
                </c:pt>
                <c:pt idx="1">
                  <c:v>549</c:v>
                </c:pt>
                <c:pt idx="2">
                  <c:v>252</c:v>
                </c:pt>
                <c:pt idx="3">
                  <c:v>208</c:v>
                </c:pt>
                <c:pt idx="4">
                  <c:v>268</c:v>
                </c:pt>
                <c:pt idx="5">
                  <c:v>132</c:v>
                </c:pt>
                <c:pt idx="6">
                  <c:v>105</c:v>
                </c:pt>
                <c:pt idx="7">
                  <c:v>99</c:v>
                </c:pt>
                <c:pt idx="8">
                  <c:v>159</c:v>
                </c:pt>
                <c:pt idx="9">
                  <c:v>46</c:v>
                </c:pt>
                <c:pt idx="1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92-48EB-B128-2177D2A4384A}"/>
            </c:ext>
          </c:extLst>
        </c:ser>
        <c:ser>
          <c:idx val="5"/>
          <c:order val="1"/>
          <c:tx>
            <c:strRef>
              <c:f>Foglio2!$F$1</c:f>
              <c:strCache>
                <c:ptCount val="1"/>
                <c:pt idx="0">
                  <c:v>Non falciparum</c:v>
                </c:pt>
              </c:strCache>
            </c:strRef>
          </c:tx>
          <c:spPr>
            <a:pattFill prst="narHorz">
              <a:fgClr>
                <a:schemeClr val="accent1">
                  <a:tint val="50000"/>
                </a:schemeClr>
              </a:fgClr>
              <a:bgClr>
                <a:schemeClr val="accent1">
                  <a:tint val="50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>
                  <a:tint val="50000"/>
                </a:schemeClr>
              </a:innerShdw>
            </a:effectLst>
          </c:spPr>
          <c:invertIfNegative val="0"/>
          <c:dLbls>
            <c:delete val="1"/>
          </c:dLbls>
          <c:cat>
            <c:numRef>
              <c:f>Foglio2!$A$2:$A$12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Foglio2!$F$2:$F$12</c:f>
              <c:numCache>
                <c:formatCode>General</c:formatCode>
                <c:ptCount val="11"/>
                <c:pt idx="0">
                  <c:v>482</c:v>
                </c:pt>
                <c:pt idx="1">
                  <c:v>465</c:v>
                </c:pt>
                <c:pt idx="2">
                  <c:v>233</c:v>
                </c:pt>
                <c:pt idx="3">
                  <c:v>151</c:v>
                </c:pt>
                <c:pt idx="4">
                  <c:v>138</c:v>
                </c:pt>
                <c:pt idx="5">
                  <c:v>104</c:v>
                </c:pt>
                <c:pt idx="6">
                  <c:v>174</c:v>
                </c:pt>
                <c:pt idx="7">
                  <c:v>126</c:v>
                </c:pt>
                <c:pt idx="8">
                  <c:v>329</c:v>
                </c:pt>
                <c:pt idx="9">
                  <c:v>116</c:v>
                </c:pt>
                <c:pt idx="1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92-48EB-B128-2177D2A4384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6083200"/>
        <c:axId val="156572992"/>
      </c:barChart>
      <c:catAx>
        <c:axId val="15608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572992"/>
        <c:crosses val="autoZero"/>
        <c:auto val="1"/>
        <c:lblAlgn val="ctr"/>
        <c:lblOffset val="100"/>
        <c:noMultiLvlLbl val="0"/>
      </c:catAx>
      <c:valAx>
        <c:axId val="156572992"/>
        <c:scaling>
          <c:orientation val="minMax"/>
          <c:max val="1500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083200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pivotSource>
    <c:name>[donnees bresil 2009 2020 import FG.xlsx]Feuil2!Tableau croisé dynamique3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noProof="0" dirty="0">
                <a:solidFill>
                  <a:schemeClr val="accent6">
                    <a:lumMod val="75000"/>
                  </a:schemeClr>
                </a:solidFill>
              </a:rPr>
              <a:t>FRENCH GUIANA</a:t>
            </a:r>
          </a:p>
          <a:p>
            <a:pPr algn="l"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cap="none" baseline="0" noProof="0" dirty="0">
                <a:solidFill>
                  <a:schemeClr val="accent6">
                    <a:lumMod val="75000"/>
                  </a:schemeClr>
                </a:solidFill>
              </a:rPr>
              <a:t>Cases imported to Brazil</a:t>
            </a:r>
            <a:endParaRPr lang="en-US" sz="1800" cap="none" noProof="0" dirty="0">
              <a:solidFill>
                <a:schemeClr val="accent6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0"/>
          <c:y val="4.4877974314250415E-3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</c:pivotFmt>
      <c:pivotFmt>
        <c:idx val="1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marker>
          <c:symbol val="circle"/>
          <c:size val="6"/>
          <c:spPr>
            <a:solidFill>
              <a:schemeClr val="accent1"/>
            </a:solidFill>
            <a:ln>
              <a:noFill/>
            </a:ln>
            <a:effectLst/>
          </c:spPr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5371CBB2-46FC-4249-91A4-58239DD9FCAD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xForSave val="1"/>
              <c15:showDataLabelsRange val="1"/>
            </c:ext>
          </c:extLst>
        </c:dLbl>
      </c:pivotFmt>
      <c:pivotFmt>
        <c:idx val="3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CFE7A239-7250-46DB-AF4E-0C290C22CDA4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xForSave val="1"/>
              <c15:showDataLabelsRange val="1"/>
            </c:ext>
          </c:extLst>
        </c:dLbl>
      </c:pivotFmt>
      <c:pivotFmt>
        <c:idx val="4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8D3AFFCD-BC03-4294-9A1D-B69EADB67D1E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xForSave val="1"/>
              <c15:showDataLabelsRange val="1"/>
            </c:ext>
          </c:extLst>
        </c:dLbl>
      </c:pivotFmt>
      <c:pivotFmt>
        <c:idx val="5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C69D2E36-C301-4705-B4D3-B2925E61DED2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xForSave val="1"/>
              <c15:showDataLabelsRange val="1"/>
            </c:ext>
          </c:extLst>
        </c:dLbl>
      </c:pivotFmt>
      <c:pivotFmt>
        <c:idx val="6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DFD55233-06F9-4B42-9CA4-8B90EB1C3251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xForSave val="1"/>
              <c15:showDataLabelsRange val="1"/>
            </c:ext>
          </c:extLst>
        </c:dLbl>
      </c:pivotFmt>
      <c:pivotFmt>
        <c:idx val="7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143DB030-4443-44AF-89E1-08E27AA80F11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xForSave val="1"/>
              <c15:showDataLabelsRange val="1"/>
            </c:ext>
          </c:extLst>
        </c:dLbl>
      </c:pivotFmt>
      <c:pivotFmt>
        <c:idx val="8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6.6696212996994236E-17"/>
              <c:y val="-4.3158946098845213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5BEFBD48-1ED0-4F29-99C4-C693E1F1E041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9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4.3367918352604444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43857F60-CAD0-483C-A583-9C344D0F8896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10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1.8190086402910413E-3"/>
              <c:y val="-5.016936433377743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F6FF65EE-BA48-419A-9AA6-A992EBE54A83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11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4.0717041887586951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CCFAD133-3A45-4383-9E0A-CDCB30940764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12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2.1828103683492497E-2"/>
              <c:y val="-4.6276505009158392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B5737F6E-CF39-4FD7-A2E0-DE8016FA4F60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13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2.9104138244656529E-2"/>
              <c:y val="-4.2687923974158208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3B3CEBFC-5776-4CB8-9F71-1F08DD38BE33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14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5.2994161795932922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192C2863-BEE5-4470-9F03-A1F412D218F2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15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5.08743953240956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E7014797-B431-40A2-A822-30D2D8296900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16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0.19501851540903314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1E093D60-9ED5-4455-81D4-39D3DFE943EE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17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0.19501851540903317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24A11030-E25D-4D55-91AF-7D63CCB7606A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18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1.8190086402910413E-3"/>
              <c:y val="-0.13354528772575094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5AC0FC47-68A1-4DA8-8B48-1416B16FEEBA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19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0.13566505419758829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6A7BEF22-BE1B-493C-AAB2-B36D5745B285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20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6.6696212996994236E-17"/>
              <c:y val="-0.14626388655677494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029549B2-23F4-4E35-A95D-16AD2D02320D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21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6.6696212996994236E-17"/>
              <c:y val="-8.4790658873492755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77F2B6D2-96B9-41C0-944F-22F092236401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22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6.6696212996994236E-17"/>
              <c:y val="-5.2994161795933074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6A732621-017E-4BB0-B776-89999785875E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23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1.819008640290908E-3"/>
              <c:y val="-4.451509590858365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806E5285-72F7-4617-94D0-D62022EBB657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24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5.5113928267770236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4C25C1BC-3EF1-4A93-8EBB-98982FF2CE9E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25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1.8190086402910413E-3"/>
              <c:y val="-4.8754628852258439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6EC1E6F2-01B0-4FB1-B399-9D369C4E55B1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26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5371CBB2-46FC-4249-91A4-58239DD9FCAD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28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CFE7A239-7250-46DB-AF4E-0C290C22CDA4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29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8D3AFFCD-BC03-4294-9A1D-B69EADB67D1E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30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C69D2E36-C301-4705-B4D3-B2925E61DED2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31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DFD55233-06F9-4B42-9CA4-8B90EB1C3251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32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143DB030-4443-44AF-89E1-08E27AA80F11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33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6.6696212996994236E-17"/>
              <c:y val="-4.3158946098845213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5BEFBD48-1ED0-4F29-99C4-C693E1F1E041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34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4.3367918352604444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43857F60-CAD0-483C-A583-9C344D0F8896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35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1.8190086402910413E-3"/>
              <c:y val="-5.016936433377743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F6FF65EE-BA48-419A-9AA6-A992EBE54A83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36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4.0717041887586951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CCFAD133-3A45-4383-9E0A-CDCB30940764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37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2.1828103683492497E-2"/>
              <c:y val="-4.6276505009158392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B5737F6E-CF39-4FD7-A2E0-DE8016FA4F60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38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2.9104138244656529E-2"/>
              <c:y val="-4.2687923974158208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3B3CEBFC-5776-4CB8-9F71-1F08DD38BE33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39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0.19501851540903314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1E093D60-9ED5-4455-81D4-39D3DFE943EE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41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0.19501851540903317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24A11030-E25D-4D55-91AF-7D63CCB7606A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42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1.8190086402910413E-3"/>
              <c:y val="-0.13354528772575094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5AC0FC47-68A1-4DA8-8B48-1416B16FEEBA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43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0.13566505419758829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6A7BEF22-BE1B-493C-AAB2-B36D5745B285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44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6.6696212996994236E-17"/>
              <c:y val="-0.14626388655677494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029549B2-23F4-4E35-A95D-16AD2D02320D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45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6.6696212996994236E-17"/>
              <c:y val="-8.4790658873492755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77F2B6D2-96B9-41C0-944F-22F092236401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46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6.6696212996994236E-17"/>
              <c:y val="-5.2994161795933074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6A732621-017E-4BB0-B776-89999785875E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47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1.819008640290908E-3"/>
              <c:y val="-4.451509590858365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806E5285-72F7-4617-94D0-D62022EBB657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48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5.5113928267770236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4C25C1BC-3EF1-4A93-8EBB-98982FF2CE9E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49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1.8190086402910413E-3"/>
              <c:y val="-4.8754628852258439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6EC1E6F2-01B0-4FB1-B399-9D369C4E55B1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50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5.08743953240956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E7014797-B431-40A2-A822-30D2D8296900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51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5.2994161795932922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192C2863-BEE5-4470-9F03-A1F412D218F2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52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5371CBB2-46FC-4249-91A4-58239DD9FCAD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54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CFE7A239-7250-46DB-AF4E-0C290C22CDA4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55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8D3AFFCD-BC03-4294-9A1D-B69EADB67D1E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56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C69D2E36-C301-4705-B4D3-B2925E61DED2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57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DFD55233-06F9-4B42-9CA4-8B90EB1C3251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58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143DB030-4443-44AF-89E1-08E27AA80F11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inBase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59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6.6696212996994236E-17"/>
              <c:y val="-4.3158946098845213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5BEFBD48-1ED0-4F29-99C4-C693E1F1E041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60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4.3367918352604444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43857F60-CAD0-483C-A583-9C344D0F8896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61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1.8190086402910413E-3"/>
              <c:y val="-5.016936433377743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F6FF65EE-BA48-419A-9AA6-A992EBE54A83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62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4.0717041887586951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CCFAD133-3A45-4383-9E0A-CDCB30940764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63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2.1828103683492497E-2"/>
              <c:y val="-4.6276505009158392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B5737F6E-CF39-4FD7-A2E0-DE8016FA4F60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64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2.9104138244656529E-2"/>
              <c:y val="-4.2687923974158208E-2"/>
            </c:manualLayout>
          </c:layout>
          <c:tx>
            <c:rich>
              <a:bodyPr rot="0" spcFirstLastPara="1" vertOverflow="ellipsis" horzOverflow="clip" vert="horz" wrap="square" lIns="36000" tIns="36000" rIns="38100" bIns="61200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3B3CEBFC-5776-4CB8-9F71-1F08DD38BE33}" type="CELLRANGE">
                  <a:rPr lang="en-US"/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solidFill>
              <a:sysClr val="window" lastClr="FFFFFF">
                <a:alpha val="80000"/>
              </a:sysClr>
            </a:solidFill>
            <a:ln w="6350">
              <a:solidFill>
                <a:sysClr val="windowText" lastClr="000000">
                  <a:alpha val="25000"/>
                </a:sysClr>
              </a:solidFill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</c15:spPr>
              <c15:dlblFieldTable/>
              <c15:showDataLabelsRange val="1"/>
            </c:ext>
          </c:extLst>
        </c:dLbl>
      </c:pivotFmt>
      <c:pivotFmt>
        <c:idx val="65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0.19501851540903314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1E093D60-9ED5-4455-81D4-39D3DFE943EE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67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0.19501851540903317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24A11030-E25D-4D55-91AF-7D63CCB7606A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68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1.8190086402910413E-3"/>
              <c:y val="-0.13354528772575094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5AC0FC47-68A1-4DA8-8B48-1416B16FEEBA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69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0.13566505419758829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6A7BEF22-BE1B-493C-AAB2-B36D5745B285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70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6.6696212996994236E-17"/>
              <c:y val="-0.14626388655677494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029549B2-23F4-4E35-A95D-16AD2D02320D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71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6.6696212996994236E-17"/>
              <c:y val="-8.4790658873492755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77F2B6D2-96B9-41C0-944F-22F092236401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72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6.6696212996994236E-17"/>
              <c:y val="-5.2994161795933074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6A732621-017E-4BB0-B776-89999785875E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73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1.819008640290908E-3"/>
              <c:y val="-4.451509590858365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806E5285-72F7-4617-94D0-D62022EBB657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74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5.5113928267770236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4C25C1BC-3EF1-4A93-8EBB-98982FF2CE9E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75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-1.8190086402910413E-3"/>
              <c:y val="-4.8754628852258439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6EC1E6F2-01B0-4FB1-B399-9D369C4E55B1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76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5.08743953240956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E7014797-B431-40A2-A822-30D2D8296900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  <c:pivotFmt>
        <c:idx val="77"/>
        <c:spPr>
          <a:pattFill prst="narHorz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>
            <a:innerShdw blurRad="114300">
              <a:schemeClr val="accent1"/>
            </a:innerShdw>
          </a:effectLst>
        </c:spPr>
        <c:dLbl>
          <c:idx val="0"/>
          <c:layout>
            <c:manualLayout>
              <c:x val="0"/>
              <c:y val="-5.2994161795932922E-2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fld id="{192C2863-BEE5-4470-9F03-A1F412D218F2}" type="CELLRANGE">
                  <a:rPr lang="en-US"/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t>[PLAGECELL]</a:t>
                </a:fld>
                <a:endParaRPr lang="fr-FR"/>
              </a:p>
            </c:rich>
          </c:tx>
          <c:spPr>
            <a:noFill/>
            <a:ln>
              <a:noFill/>
            </a:ln>
            <a:effectLst/>
          </c:spPr>
          <c:dLblPos val="ctr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dlblFieldTable/>
              <c15:showDataLabelsRange val="1"/>
            </c:ext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Feuil2!$B$1:$B$2</c:f>
              <c:strCache>
                <c:ptCount val="1"/>
                <c:pt idx="0">
                  <c:v>Falciparum + mista</c:v>
                </c:pt>
              </c:strCache>
            </c:strRef>
          </c:tx>
          <c:spPr>
            <a:pattFill prst="narHorz">
              <a:fgClr>
                <a:schemeClr val="accent1">
                  <a:shade val="76000"/>
                </a:schemeClr>
              </a:fgClr>
              <a:bgClr>
                <a:schemeClr val="accent1">
                  <a:shade val="76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>
                  <a:shade val="76000"/>
                </a:schemeClr>
              </a:innerShdw>
            </a:effectLst>
          </c:spPr>
          <c:invertIfNegative val="0"/>
          <c:dLbls>
            <c:delete val="1"/>
          </c:dLbls>
          <c:cat>
            <c:strRef>
              <c:f>Feuil2!$E$3:$E$14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Feuil2!$E$3:$E$14</c:f>
              <c:numCache>
                <c:formatCode>General</c:formatCode>
                <c:ptCount val="12"/>
                <c:pt idx="0">
                  <c:v>1748</c:v>
                </c:pt>
                <c:pt idx="1">
                  <c:v>1402</c:v>
                </c:pt>
                <c:pt idx="2">
                  <c:v>988</c:v>
                </c:pt>
                <c:pt idx="3">
                  <c:v>1136</c:v>
                </c:pt>
                <c:pt idx="4">
                  <c:v>1002</c:v>
                </c:pt>
                <c:pt idx="5">
                  <c:v>243</c:v>
                </c:pt>
                <c:pt idx="6">
                  <c:v>112</c:v>
                </c:pt>
                <c:pt idx="7">
                  <c:v>132</c:v>
                </c:pt>
                <c:pt idx="8">
                  <c:v>83</c:v>
                </c:pt>
                <c:pt idx="9">
                  <c:v>71</c:v>
                </c:pt>
                <c:pt idx="10">
                  <c:v>35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88-4975-93B4-7F9958E6BE46}"/>
            </c:ext>
          </c:extLst>
        </c:ser>
        <c:ser>
          <c:idx val="1"/>
          <c:order val="1"/>
          <c:tx>
            <c:strRef>
              <c:f>Feuil2!$C$1:$C$2</c:f>
              <c:strCache>
                <c:ptCount val="1"/>
                <c:pt idx="0">
                  <c:v>Não Falciparum</c:v>
                </c:pt>
              </c:strCache>
            </c:strRef>
          </c:tx>
          <c:spPr>
            <a:pattFill prst="narHorz">
              <a:fgClr>
                <a:schemeClr val="accent1">
                  <a:tint val="77000"/>
                </a:schemeClr>
              </a:fgClr>
              <a:bgClr>
                <a:schemeClr val="accent1">
                  <a:tint val="77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>
                  <a:tint val="77000"/>
                </a:schemeClr>
              </a:innerShdw>
            </a:effectLst>
          </c:spPr>
          <c:invertIfNegative val="0"/>
          <c:dLbls>
            <c:delete val="1"/>
          </c:dLbls>
          <c:cat>
            <c:strRef>
              <c:f>Feuil2!$E$3:$E$14</c:f>
              <c:strCach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strCache>
            </c:strRef>
          </c:cat>
          <c:val>
            <c:numRef>
              <c:f>Feuil2!$E$3:$E$14</c:f>
              <c:numCache>
                <c:formatCode>General</c:formatCode>
                <c:ptCount val="12"/>
                <c:pt idx="0">
                  <c:v>1803</c:v>
                </c:pt>
                <c:pt idx="1">
                  <c:v>1834</c:v>
                </c:pt>
                <c:pt idx="2">
                  <c:v>1212</c:v>
                </c:pt>
                <c:pt idx="3">
                  <c:v>1253</c:v>
                </c:pt>
                <c:pt idx="4">
                  <c:v>1396</c:v>
                </c:pt>
                <c:pt idx="5">
                  <c:v>700</c:v>
                </c:pt>
                <c:pt idx="6">
                  <c:v>405</c:v>
                </c:pt>
                <c:pt idx="7">
                  <c:v>343</c:v>
                </c:pt>
                <c:pt idx="8">
                  <c:v>453</c:v>
                </c:pt>
                <c:pt idx="9">
                  <c:v>352</c:v>
                </c:pt>
                <c:pt idx="10">
                  <c:v>189</c:v>
                </c:pt>
                <c:pt idx="1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88-4975-93B4-7F9958E6BE4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56085248"/>
        <c:axId val="156591232"/>
      </c:barChart>
      <c:catAx>
        <c:axId val="15608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591232"/>
        <c:crosses val="autoZero"/>
        <c:auto val="1"/>
        <c:lblAlgn val="ctr"/>
        <c:lblOffset val="100"/>
        <c:noMultiLvlLbl val="0"/>
      </c:catAx>
      <c:valAx>
        <c:axId val="156591232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085248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fr-FR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E7F7D3-E1B5-4DAA-BEE0-68F5B7CE5E4B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221D9296-D995-4294-B75D-F05093368705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endParaRPr lang="fr-FR" sz="1000" dirty="0"/>
        </a:p>
      </dgm:t>
    </dgm:pt>
    <dgm:pt modelId="{F26A9EB7-D72E-401B-BEA1-BD94B05E9819}" type="parTrans" cxnId="{61FDA51F-8EA7-4AFE-956A-4F5F83BE4BF4}">
      <dgm:prSet/>
      <dgm:spPr/>
      <dgm:t>
        <a:bodyPr/>
        <a:lstStyle/>
        <a:p>
          <a:endParaRPr lang="fr-FR" sz="2000"/>
        </a:p>
      </dgm:t>
    </dgm:pt>
    <dgm:pt modelId="{28EABCBC-074A-41E0-9ACD-71CEC62AE38E}" type="sibTrans" cxnId="{61FDA51F-8EA7-4AFE-956A-4F5F83BE4BF4}">
      <dgm:prSet/>
      <dgm:spPr/>
      <dgm:t>
        <a:bodyPr/>
        <a:lstStyle/>
        <a:p>
          <a:endParaRPr lang="fr-FR" sz="2000"/>
        </a:p>
      </dgm:t>
    </dgm:pt>
    <dgm:pt modelId="{94F74339-C58E-4444-A58E-6705FAEA9664}">
      <dgm:prSet phldrT="[Texte]" custT="1"/>
      <dgm:spPr/>
      <dgm:t>
        <a:bodyPr/>
        <a:lstStyle/>
        <a:p>
          <a:r>
            <a:rPr lang="fr-FR" sz="2800" dirty="0" err="1"/>
            <a:t>MalaKIT</a:t>
          </a:r>
          <a:r>
            <a:rPr lang="fr-FR" sz="2800" dirty="0"/>
            <a:t> Intervention</a:t>
          </a:r>
        </a:p>
      </dgm:t>
    </dgm:pt>
    <dgm:pt modelId="{1A3EBCCF-7EA9-4165-98C8-12671526CDE3}" type="parTrans" cxnId="{6F98021E-2AF5-4D08-8C2A-7E628ED67223}">
      <dgm:prSet/>
      <dgm:spPr/>
      <dgm:t>
        <a:bodyPr/>
        <a:lstStyle/>
        <a:p>
          <a:endParaRPr lang="fr-FR" sz="2000"/>
        </a:p>
      </dgm:t>
    </dgm:pt>
    <dgm:pt modelId="{8F621147-5FA0-4252-A6F7-DD9123631EF0}" type="sibTrans" cxnId="{6F98021E-2AF5-4D08-8C2A-7E628ED67223}">
      <dgm:prSet/>
      <dgm:spPr/>
      <dgm:t>
        <a:bodyPr/>
        <a:lstStyle/>
        <a:p>
          <a:endParaRPr lang="fr-FR" sz="2000"/>
        </a:p>
      </dgm:t>
    </dgm:pt>
    <dgm:pt modelId="{15E41E9B-9C45-4A9F-8665-D08FA9357413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endParaRPr lang="fr-FR" sz="1600" dirty="0"/>
        </a:p>
      </dgm:t>
    </dgm:pt>
    <dgm:pt modelId="{7B07A276-2109-4680-81D5-49AE839CC929}" type="parTrans" cxnId="{ACB2F9FA-826B-46FF-B16A-DD7A201A88A1}">
      <dgm:prSet/>
      <dgm:spPr/>
      <dgm:t>
        <a:bodyPr/>
        <a:lstStyle/>
        <a:p>
          <a:endParaRPr lang="fr-FR" sz="2000"/>
        </a:p>
      </dgm:t>
    </dgm:pt>
    <dgm:pt modelId="{C342A326-A294-4A8E-8DFB-67CCCDC6E3A6}" type="sibTrans" cxnId="{ACB2F9FA-826B-46FF-B16A-DD7A201A88A1}">
      <dgm:prSet/>
      <dgm:spPr/>
      <dgm:t>
        <a:bodyPr/>
        <a:lstStyle/>
        <a:p>
          <a:endParaRPr lang="fr-FR" sz="2000"/>
        </a:p>
      </dgm:t>
    </dgm:pt>
    <dgm:pt modelId="{E6628068-DCC4-4B23-876F-B6172B0CEAB4}" type="pres">
      <dgm:prSet presAssocID="{A6E7F7D3-E1B5-4DAA-BEE0-68F5B7CE5E4B}" presName="Name0" presStyleCnt="0">
        <dgm:presLayoutVars>
          <dgm:dir/>
          <dgm:animLvl val="lvl"/>
          <dgm:resizeHandles val="exact"/>
        </dgm:presLayoutVars>
      </dgm:prSet>
      <dgm:spPr/>
    </dgm:pt>
    <dgm:pt modelId="{EBFE9D5B-F874-48B0-9CD7-E82740207D2E}" type="pres">
      <dgm:prSet presAssocID="{221D9296-D995-4294-B75D-F05093368705}" presName="parTxOnly" presStyleLbl="node1" presStyleIdx="0" presStyleCnt="3" custScaleY="172040">
        <dgm:presLayoutVars>
          <dgm:chMax val="0"/>
          <dgm:chPref val="0"/>
          <dgm:bulletEnabled val="1"/>
        </dgm:presLayoutVars>
      </dgm:prSet>
      <dgm:spPr/>
    </dgm:pt>
    <dgm:pt modelId="{6EACBAC6-8C25-4026-9986-2917EC020A3E}" type="pres">
      <dgm:prSet presAssocID="{28EABCBC-074A-41E0-9ACD-71CEC62AE38E}" presName="parTxOnlySpace" presStyleCnt="0"/>
      <dgm:spPr/>
    </dgm:pt>
    <dgm:pt modelId="{22250D8D-E2ED-4579-A69C-F5AEA6131D9D}" type="pres">
      <dgm:prSet presAssocID="{94F74339-C58E-4444-A58E-6705FAEA9664}" presName="parTxOnly" presStyleLbl="node1" presStyleIdx="1" presStyleCnt="3" custScaleX="234920" custScaleY="172040">
        <dgm:presLayoutVars>
          <dgm:chMax val="0"/>
          <dgm:chPref val="0"/>
          <dgm:bulletEnabled val="1"/>
        </dgm:presLayoutVars>
      </dgm:prSet>
      <dgm:spPr/>
    </dgm:pt>
    <dgm:pt modelId="{C2876B15-67A8-4D7A-8B5D-843F6668E154}" type="pres">
      <dgm:prSet presAssocID="{8F621147-5FA0-4252-A6F7-DD9123631EF0}" presName="parTxOnlySpace" presStyleCnt="0"/>
      <dgm:spPr/>
    </dgm:pt>
    <dgm:pt modelId="{628862D4-8507-4507-905B-649FAE0AB9AD}" type="pres">
      <dgm:prSet presAssocID="{15E41E9B-9C45-4A9F-8665-D08FA9357413}" presName="parTxOnly" presStyleLbl="node1" presStyleIdx="2" presStyleCnt="3" custScaleY="172040">
        <dgm:presLayoutVars>
          <dgm:chMax val="0"/>
          <dgm:chPref val="0"/>
          <dgm:bulletEnabled val="1"/>
        </dgm:presLayoutVars>
      </dgm:prSet>
      <dgm:spPr/>
    </dgm:pt>
  </dgm:ptLst>
  <dgm:cxnLst>
    <dgm:cxn modelId="{5CE4871D-A663-44D0-B474-74E96866C958}" type="presOf" srcId="{94F74339-C58E-4444-A58E-6705FAEA9664}" destId="{22250D8D-E2ED-4579-A69C-F5AEA6131D9D}" srcOrd="0" destOrd="0" presId="urn:microsoft.com/office/officeart/2005/8/layout/chevron1"/>
    <dgm:cxn modelId="{6F98021E-2AF5-4D08-8C2A-7E628ED67223}" srcId="{A6E7F7D3-E1B5-4DAA-BEE0-68F5B7CE5E4B}" destId="{94F74339-C58E-4444-A58E-6705FAEA9664}" srcOrd="1" destOrd="0" parTransId="{1A3EBCCF-7EA9-4165-98C8-12671526CDE3}" sibTransId="{8F621147-5FA0-4252-A6F7-DD9123631EF0}"/>
    <dgm:cxn modelId="{61FDA51F-8EA7-4AFE-956A-4F5F83BE4BF4}" srcId="{A6E7F7D3-E1B5-4DAA-BEE0-68F5B7CE5E4B}" destId="{221D9296-D995-4294-B75D-F05093368705}" srcOrd="0" destOrd="0" parTransId="{F26A9EB7-D72E-401B-BEA1-BD94B05E9819}" sibTransId="{28EABCBC-074A-41E0-9ACD-71CEC62AE38E}"/>
    <dgm:cxn modelId="{597E7F40-6BDF-45D8-885F-5DB60AFB0AF0}" type="presOf" srcId="{15E41E9B-9C45-4A9F-8665-D08FA9357413}" destId="{628862D4-8507-4507-905B-649FAE0AB9AD}" srcOrd="0" destOrd="0" presId="urn:microsoft.com/office/officeart/2005/8/layout/chevron1"/>
    <dgm:cxn modelId="{4E50B4C0-DBCF-4821-B6D3-4FA2C2789AD1}" type="presOf" srcId="{221D9296-D995-4294-B75D-F05093368705}" destId="{EBFE9D5B-F874-48B0-9CD7-E82740207D2E}" srcOrd="0" destOrd="0" presId="urn:microsoft.com/office/officeart/2005/8/layout/chevron1"/>
    <dgm:cxn modelId="{60A2CFDA-2F41-4E0A-A4A7-B2EE0C23E98D}" type="presOf" srcId="{A6E7F7D3-E1B5-4DAA-BEE0-68F5B7CE5E4B}" destId="{E6628068-DCC4-4B23-876F-B6172B0CEAB4}" srcOrd="0" destOrd="0" presId="urn:microsoft.com/office/officeart/2005/8/layout/chevron1"/>
    <dgm:cxn modelId="{ACB2F9FA-826B-46FF-B16A-DD7A201A88A1}" srcId="{A6E7F7D3-E1B5-4DAA-BEE0-68F5B7CE5E4B}" destId="{15E41E9B-9C45-4A9F-8665-D08FA9357413}" srcOrd="2" destOrd="0" parTransId="{7B07A276-2109-4680-81D5-49AE839CC929}" sibTransId="{C342A326-A294-4A8E-8DFB-67CCCDC6E3A6}"/>
    <dgm:cxn modelId="{3E721D79-97B6-4E1C-BA36-AFB3FA331AE0}" type="presParOf" srcId="{E6628068-DCC4-4B23-876F-B6172B0CEAB4}" destId="{EBFE9D5B-F874-48B0-9CD7-E82740207D2E}" srcOrd="0" destOrd="0" presId="urn:microsoft.com/office/officeart/2005/8/layout/chevron1"/>
    <dgm:cxn modelId="{CC63A3CD-9891-4C67-A7C3-823ED0D64BC0}" type="presParOf" srcId="{E6628068-DCC4-4B23-876F-B6172B0CEAB4}" destId="{6EACBAC6-8C25-4026-9986-2917EC020A3E}" srcOrd="1" destOrd="0" presId="urn:microsoft.com/office/officeart/2005/8/layout/chevron1"/>
    <dgm:cxn modelId="{255FAA7E-7FAC-46E3-AF8B-6A3D70DCCB3C}" type="presParOf" srcId="{E6628068-DCC4-4B23-876F-B6172B0CEAB4}" destId="{22250D8D-E2ED-4579-A69C-F5AEA6131D9D}" srcOrd="2" destOrd="0" presId="urn:microsoft.com/office/officeart/2005/8/layout/chevron1"/>
    <dgm:cxn modelId="{F05F0BCC-1014-4AEA-A2C9-E9D0026AB1E7}" type="presParOf" srcId="{E6628068-DCC4-4B23-876F-B6172B0CEAB4}" destId="{C2876B15-67A8-4D7A-8B5D-843F6668E154}" srcOrd="3" destOrd="0" presId="urn:microsoft.com/office/officeart/2005/8/layout/chevron1"/>
    <dgm:cxn modelId="{C46DD10F-4787-4B7C-BDAC-B213E8459885}" type="presParOf" srcId="{E6628068-DCC4-4B23-876F-B6172B0CEAB4}" destId="{628862D4-8507-4507-905B-649FAE0AB9A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E7F7D3-E1B5-4DAA-BEE0-68F5B7CE5E4B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221D9296-D995-4294-B75D-F05093368705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endParaRPr lang="fr-FR" sz="1000" dirty="0"/>
        </a:p>
      </dgm:t>
    </dgm:pt>
    <dgm:pt modelId="{F26A9EB7-D72E-401B-BEA1-BD94B05E9819}" type="parTrans" cxnId="{61FDA51F-8EA7-4AFE-956A-4F5F83BE4BF4}">
      <dgm:prSet/>
      <dgm:spPr/>
      <dgm:t>
        <a:bodyPr/>
        <a:lstStyle/>
        <a:p>
          <a:endParaRPr lang="fr-FR" sz="2000"/>
        </a:p>
      </dgm:t>
    </dgm:pt>
    <dgm:pt modelId="{28EABCBC-074A-41E0-9ACD-71CEC62AE38E}" type="sibTrans" cxnId="{61FDA51F-8EA7-4AFE-956A-4F5F83BE4BF4}">
      <dgm:prSet/>
      <dgm:spPr/>
      <dgm:t>
        <a:bodyPr/>
        <a:lstStyle/>
        <a:p>
          <a:endParaRPr lang="fr-FR" sz="2000"/>
        </a:p>
      </dgm:t>
    </dgm:pt>
    <dgm:pt modelId="{94F74339-C58E-4444-A58E-6705FAEA9664}">
      <dgm:prSet phldrT="[Texte]" custT="1"/>
      <dgm:spPr/>
      <dgm:t>
        <a:bodyPr/>
        <a:lstStyle/>
        <a:p>
          <a:r>
            <a:rPr lang="fr-FR" sz="2800" dirty="0"/>
            <a:t>CUREMA Intervention</a:t>
          </a:r>
        </a:p>
      </dgm:t>
    </dgm:pt>
    <dgm:pt modelId="{1A3EBCCF-7EA9-4165-98C8-12671526CDE3}" type="parTrans" cxnId="{6F98021E-2AF5-4D08-8C2A-7E628ED67223}">
      <dgm:prSet/>
      <dgm:spPr/>
      <dgm:t>
        <a:bodyPr/>
        <a:lstStyle/>
        <a:p>
          <a:endParaRPr lang="fr-FR" sz="2000"/>
        </a:p>
      </dgm:t>
    </dgm:pt>
    <dgm:pt modelId="{8F621147-5FA0-4252-A6F7-DD9123631EF0}" type="sibTrans" cxnId="{6F98021E-2AF5-4D08-8C2A-7E628ED67223}">
      <dgm:prSet/>
      <dgm:spPr/>
      <dgm:t>
        <a:bodyPr/>
        <a:lstStyle/>
        <a:p>
          <a:endParaRPr lang="fr-FR" sz="2000"/>
        </a:p>
      </dgm:t>
    </dgm:pt>
    <dgm:pt modelId="{15E41E9B-9C45-4A9F-8665-D08FA9357413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endParaRPr lang="fr-FR" sz="1600" dirty="0"/>
        </a:p>
      </dgm:t>
    </dgm:pt>
    <dgm:pt modelId="{7B07A276-2109-4680-81D5-49AE839CC929}" type="parTrans" cxnId="{ACB2F9FA-826B-46FF-B16A-DD7A201A88A1}">
      <dgm:prSet/>
      <dgm:spPr/>
      <dgm:t>
        <a:bodyPr/>
        <a:lstStyle/>
        <a:p>
          <a:endParaRPr lang="fr-FR" sz="2000"/>
        </a:p>
      </dgm:t>
    </dgm:pt>
    <dgm:pt modelId="{C342A326-A294-4A8E-8DFB-67CCCDC6E3A6}" type="sibTrans" cxnId="{ACB2F9FA-826B-46FF-B16A-DD7A201A88A1}">
      <dgm:prSet/>
      <dgm:spPr/>
      <dgm:t>
        <a:bodyPr/>
        <a:lstStyle/>
        <a:p>
          <a:endParaRPr lang="fr-FR" sz="2000"/>
        </a:p>
      </dgm:t>
    </dgm:pt>
    <dgm:pt modelId="{E6628068-DCC4-4B23-876F-B6172B0CEAB4}" type="pres">
      <dgm:prSet presAssocID="{A6E7F7D3-E1B5-4DAA-BEE0-68F5B7CE5E4B}" presName="Name0" presStyleCnt="0">
        <dgm:presLayoutVars>
          <dgm:dir/>
          <dgm:animLvl val="lvl"/>
          <dgm:resizeHandles val="exact"/>
        </dgm:presLayoutVars>
      </dgm:prSet>
      <dgm:spPr/>
    </dgm:pt>
    <dgm:pt modelId="{EBFE9D5B-F874-48B0-9CD7-E82740207D2E}" type="pres">
      <dgm:prSet presAssocID="{221D9296-D995-4294-B75D-F05093368705}" presName="parTxOnly" presStyleLbl="node1" presStyleIdx="0" presStyleCnt="3" custScaleY="172040">
        <dgm:presLayoutVars>
          <dgm:chMax val="0"/>
          <dgm:chPref val="0"/>
          <dgm:bulletEnabled val="1"/>
        </dgm:presLayoutVars>
      </dgm:prSet>
      <dgm:spPr/>
    </dgm:pt>
    <dgm:pt modelId="{6EACBAC6-8C25-4026-9986-2917EC020A3E}" type="pres">
      <dgm:prSet presAssocID="{28EABCBC-074A-41E0-9ACD-71CEC62AE38E}" presName="parTxOnlySpace" presStyleCnt="0"/>
      <dgm:spPr/>
    </dgm:pt>
    <dgm:pt modelId="{22250D8D-E2ED-4579-A69C-F5AEA6131D9D}" type="pres">
      <dgm:prSet presAssocID="{94F74339-C58E-4444-A58E-6705FAEA9664}" presName="parTxOnly" presStyleLbl="node1" presStyleIdx="1" presStyleCnt="3" custScaleX="234920" custScaleY="172040">
        <dgm:presLayoutVars>
          <dgm:chMax val="0"/>
          <dgm:chPref val="0"/>
          <dgm:bulletEnabled val="1"/>
        </dgm:presLayoutVars>
      </dgm:prSet>
      <dgm:spPr/>
    </dgm:pt>
    <dgm:pt modelId="{C2876B15-67A8-4D7A-8B5D-843F6668E154}" type="pres">
      <dgm:prSet presAssocID="{8F621147-5FA0-4252-A6F7-DD9123631EF0}" presName="parTxOnlySpace" presStyleCnt="0"/>
      <dgm:spPr/>
    </dgm:pt>
    <dgm:pt modelId="{628862D4-8507-4507-905B-649FAE0AB9AD}" type="pres">
      <dgm:prSet presAssocID="{15E41E9B-9C45-4A9F-8665-D08FA9357413}" presName="parTxOnly" presStyleLbl="node1" presStyleIdx="2" presStyleCnt="3" custScaleY="172040">
        <dgm:presLayoutVars>
          <dgm:chMax val="0"/>
          <dgm:chPref val="0"/>
          <dgm:bulletEnabled val="1"/>
        </dgm:presLayoutVars>
      </dgm:prSet>
      <dgm:spPr/>
    </dgm:pt>
  </dgm:ptLst>
  <dgm:cxnLst>
    <dgm:cxn modelId="{5CE4871D-A663-44D0-B474-74E96866C958}" type="presOf" srcId="{94F74339-C58E-4444-A58E-6705FAEA9664}" destId="{22250D8D-E2ED-4579-A69C-F5AEA6131D9D}" srcOrd="0" destOrd="0" presId="urn:microsoft.com/office/officeart/2005/8/layout/chevron1"/>
    <dgm:cxn modelId="{6F98021E-2AF5-4D08-8C2A-7E628ED67223}" srcId="{A6E7F7D3-E1B5-4DAA-BEE0-68F5B7CE5E4B}" destId="{94F74339-C58E-4444-A58E-6705FAEA9664}" srcOrd="1" destOrd="0" parTransId="{1A3EBCCF-7EA9-4165-98C8-12671526CDE3}" sibTransId="{8F621147-5FA0-4252-A6F7-DD9123631EF0}"/>
    <dgm:cxn modelId="{61FDA51F-8EA7-4AFE-956A-4F5F83BE4BF4}" srcId="{A6E7F7D3-E1B5-4DAA-BEE0-68F5B7CE5E4B}" destId="{221D9296-D995-4294-B75D-F05093368705}" srcOrd="0" destOrd="0" parTransId="{F26A9EB7-D72E-401B-BEA1-BD94B05E9819}" sibTransId="{28EABCBC-074A-41E0-9ACD-71CEC62AE38E}"/>
    <dgm:cxn modelId="{597E7F40-6BDF-45D8-885F-5DB60AFB0AF0}" type="presOf" srcId="{15E41E9B-9C45-4A9F-8665-D08FA9357413}" destId="{628862D4-8507-4507-905B-649FAE0AB9AD}" srcOrd="0" destOrd="0" presId="urn:microsoft.com/office/officeart/2005/8/layout/chevron1"/>
    <dgm:cxn modelId="{4E50B4C0-DBCF-4821-B6D3-4FA2C2789AD1}" type="presOf" srcId="{221D9296-D995-4294-B75D-F05093368705}" destId="{EBFE9D5B-F874-48B0-9CD7-E82740207D2E}" srcOrd="0" destOrd="0" presId="urn:microsoft.com/office/officeart/2005/8/layout/chevron1"/>
    <dgm:cxn modelId="{60A2CFDA-2F41-4E0A-A4A7-B2EE0C23E98D}" type="presOf" srcId="{A6E7F7D3-E1B5-4DAA-BEE0-68F5B7CE5E4B}" destId="{E6628068-DCC4-4B23-876F-B6172B0CEAB4}" srcOrd="0" destOrd="0" presId="urn:microsoft.com/office/officeart/2005/8/layout/chevron1"/>
    <dgm:cxn modelId="{ACB2F9FA-826B-46FF-B16A-DD7A201A88A1}" srcId="{A6E7F7D3-E1B5-4DAA-BEE0-68F5B7CE5E4B}" destId="{15E41E9B-9C45-4A9F-8665-D08FA9357413}" srcOrd="2" destOrd="0" parTransId="{7B07A276-2109-4680-81D5-49AE839CC929}" sibTransId="{C342A326-A294-4A8E-8DFB-67CCCDC6E3A6}"/>
    <dgm:cxn modelId="{3E721D79-97B6-4E1C-BA36-AFB3FA331AE0}" type="presParOf" srcId="{E6628068-DCC4-4B23-876F-B6172B0CEAB4}" destId="{EBFE9D5B-F874-48B0-9CD7-E82740207D2E}" srcOrd="0" destOrd="0" presId="urn:microsoft.com/office/officeart/2005/8/layout/chevron1"/>
    <dgm:cxn modelId="{CC63A3CD-9891-4C67-A7C3-823ED0D64BC0}" type="presParOf" srcId="{E6628068-DCC4-4B23-876F-B6172B0CEAB4}" destId="{6EACBAC6-8C25-4026-9986-2917EC020A3E}" srcOrd="1" destOrd="0" presId="urn:microsoft.com/office/officeart/2005/8/layout/chevron1"/>
    <dgm:cxn modelId="{255FAA7E-7FAC-46E3-AF8B-6A3D70DCCB3C}" type="presParOf" srcId="{E6628068-DCC4-4B23-876F-B6172B0CEAB4}" destId="{22250D8D-E2ED-4579-A69C-F5AEA6131D9D}" srcOrd="2" destOrd="0" presId="urn:microsoft.com/office/officeart/2005/8/layout/chevron1"/>
    <dgm:cxn modelId="{F05F0BCC-1014-4AEA-A2C9-E9D0026AB1E7}" type="presParOf" srcId="{E6628068-DCC4-4B23-876F-B6172B0CEAB4}" destId="{C2876B15-67A8-4D7A-8B5D-843F6668E154}" srcOrd="3" destOrd="0" presId="urn:microsoft.com/office/officeart/2005/8/layout/chevron1"/>
    <dgm:cxn modelId="{C46DD10F-4787-4B7C-BDAC-B213E8459885}" type="presParOf" srcId="{E6628068-DCC4-4B23-876F-B6172B0CEAB4}" destId="{628862D4-8507-4507-905B-649FAE0AB9A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E9D5B-F874-48B0-9CD7-E82740207D2E}">
      <dsp:nvSpPr>
        <dsp:cNvPr id="0" name=""/>
        <dsp:cNvSpPr/>
      </dsp:nvSpPr>
      <dsp:spPr>
        <a:xfrm>
          <a:off x="779" y="1666363"/>
          <a:ext cx="2080125" cy="1431459"/>
        </a:xfrm>
        <a:prstGeom prst="chevron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716509" y="1666363"/>
        <a:ext cx="648666" cy="1431459"/>
      </dsp:txXfrm>
    </dsp:sp>
    <dsp:sp modelId="{22250D8D-E2ED-4579-A69C-F5AEA6131D9D}">
      <dsp:nvSpPr>
        <dsp:cNvPr id="0" name=""/>
        <dsp:cNvSpPr/>
      </dsp:nvSpPr>
      <dsp:spPr>
        <a:xfrm>
          <a:off x="1872892" y="1666363"/>
          <a:ext cx="4886630" cy="143145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 err="1"/>
            <a:t>MalaKIT</a:t>
          </a:r>
          <a:r>
            <a:rPr lang="fr-FR" sz="2800" kern="1200" dirty="0"/>
            <a:t> Intervention</a:t>
          </a:r>
        </a:p>
      </dsp:txBody>
      <dsp:txXfrm>
        <a:off x="2588622" y="1666363"/>
        <a:ext cx="3455171" cy="1431459"/>
      </dsp:txXfrm>
    </dsp:sp>
    <dsp:sp modelId="{628862D4-8507-4507-905B-649FAE0AB9AD}">
      <dsp:nvSpPr>
        <dsp:cNvPr id="0" name=""/>
        <dsp:cNvSpPr/>
      </dsp:nvSpPr>
      <dsp:spPr>
        <a:xfrm>
          <a:off x="6551510" y="1666363"/>
          <a:ext cx="2080125" cy="1431459"/>
        </a:xfrm>
        <a:prstGeom prst="chevron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/>
        </a:p>
      </dsp:txBody>
      <dsp:txXfrm>
        <a:off x="7267240" y="1666363"/>
        <a:ext cx="648666" cy="14314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E9D5B-F874-48B0-9CD7-E82740207D2E}">
      <dsp:nvSpPr>
        <dsp:cNvPr id="0" name=""/>
        <dsp:cNvSpPr/>
      </dsp:nvSpPr>
      <dsp:spPr>
        <a:xfrm>
          <a:off x="779" y="1666363"/>
          <a:ext cx="2080125" cy="1431459"/>
        </a:xfrm>
        <a:prstGeom prst="chevron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000" kern="1200" dirty="0"/>
        </a:p>
      </dsp:txBody>
      <dsp:txXfrm>
        <a:off x="716509" y="1666363"/>
        <a:ext cx="648666" cy="1431459"/>
      </dsp:txXfrm>
    </dsp:sp>
    <dsp:sp modelId="{22250D8D-E2ED-4579-A69C-F5AEA6131D9D}">
      <dsp:nvSpPr>
        <dsp:cNvPr id="0" name=""/>
        <dsp:cNvSpPr/>
      </dsp:nvSpPr>
      <dsp:spPr>
        <a:xfrm>
          <a:off x="1872892" y="1666363"/>
          <a:ext cx="4886630" cy="143145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CUREMA Intervention</a:t>
          </a:r>
        </a:p>
      </dsp:txBody>
      <dsp:txXfrm>
        <a:off x="2588622" y="1666363"/>
        <a:ext cx="3455171" cy="1431459"/>
      </dsp:txXfrm>
    </dsp:sp>
    <dsp:sp modelId="{628862D4-8507-4507-905B-649FAE0AB9AD}">
      <dsp:nvSpPr>
        <dsp:cNvPr id="0" name=""/>
        <dsp:cNvSpPr/>
      </dsp:nvSpPr>
      <dsp:spPr>
        <a:xfrm>
          <a:off x="6551510" y="1666363"/>
          <a:ext cx="2080125" cy="1431459"/>
        </a:xfrm>
        <a:prstGeom prst="chevron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 dirty="0"/>
        </a:p>
      </dsp:txBody>
      <dsp:txXfrm>
        <a:off x="7267240" y="1666363"/>
        <a:ext cx="648666" cy="1431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49F0F-DEAA-48A8-BBB2-687412A42319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E7226-5666-45E7-8838-4BE9B6E1E1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10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Mail à Kamel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E7226-5666-45E7-8838-4BE9B6E1E13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37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D0550D57-EB43-BB23-4BBF-6E2AF3135D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673" y="319455"/>
            <a:ext cx="1492128" cy="5387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AD3FF6-325F-5840-9941-2393897E42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73" y="5794077"/>
            <a:ext cx="1514202" cy="744468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A9106BB3-F6B4-BD1E-4C02-640C388AA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2116" y="2167547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81481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1E890E-CE23-BC1E-4A24-A4F2293E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0B1ACB5-F9AA-A0FB-88BB-51154340B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AACE17-54B9-1F26-F3EC-6B020B05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8F74-8CB1-4EF2-956E-638E6E083745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7B33D4-576E-4F86-60B0-25320D3E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2A2B5C-DA76-712E-3A7F-2774A7EEC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D2E7-FE2A-4357-88B9-1CCD31FA14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891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63F296E-CB99-3E29-4788-DE45231A3A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F033BA6-3CDA-A467-253D-9B2CBF8E4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3E9129-F98D-B61C-A3BC-4DC162F00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8F74-8CB1-4EF2-956E-638E6E083745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4FF217-5464-8480-AA95-734C7610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0FF803-5BEE-4BDC-3563-8DE6D8E4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D2E7-FE2A-4357-88B9-1CCD31FA14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76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8FF668-028A-9FDA-8E56-D378215597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799" y="85005"/>
            <a:ext cx="10515600" cy="79988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DE081E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000BA7-883C-171C-17C8-FD8F97A90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B23ACB-536F-1B1B-7F8F-62335E89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1799" y="6357450"/>
            <a:ext cx="2743200" cy="27478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B13D2E7-FE2A-4357-88B9-1CCD31FA144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AD48CA-DDE6-7B50-1D73-393311C0C206}"/>
              </a:ext>
            </a:extLst>
          </p:cNvPr>
          <p:cNvSpPr/>
          <p:nvPr userDrawn="1"/>
        </p:nvSpPr>
        <p:spPr>
          <a:xfrm>
            <a:off x="0" y="6673362"/>
            <a:ext cx="12192000" cy="184638"/>
          </a:xfrm>
          <a:prstGeom prst="rect">
            <a:avLst/>
          </a:prstGeom>
          <a:solidFill>
            <a:srgbClr val="DE0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8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2D84C9-CFBD-CE67-246F-68E0DDA2F8CC}"/>
              </a:ext>
            </a:extLst>
          </p:cNvPr>
          <p:cNvSpPr/>
          <p:nvPr userDrawn="1"/>
        </p:nvSpPr>
        <p:spPr>
          <a:xfrm>
            <a:off x="1339361" y="1248508"/>
            <a:ext cx="9513277" cy="429064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A78CC52-B3B1-1701-C5FC-413A106B5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330" y="2466487"/>
            <a:ext cx="8941777" cy="132556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23F56A4E-721F-683F-1A73-2B01A96465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673" y="319455"/>
            <a:ext cx="1492128" cy="5387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4FCF3B-CDD9-C452-BCE7-76F5DCC0A4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73" y="5794077"/>
            <a:ext cx="1514202" cy="74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1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A1D259-7A8B-9420-7677-F596D8489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BB1880-B7EB-6991-F8C5-B9A0A8BBA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03752B-53A0-56BC-FEB6-255750759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74BA4D-8AEA-5A08-685A-A88BE3434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8F74-8CB1-4EF2-956E-638E6E083745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3E5173-16D0-C0B0-4D51-D420697D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E6D802-6A48-2220-706D-0D7FD076E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D2E7-FE2A-4357-88B9-1CCD31FA14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92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F6B0E0-EEBE-7F57-A1EA-51637B8FE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93F229-201E-2490-2EBF-258FFA652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E7B0E8-895C-9887-CB33-7A459827F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526A6E3-E0A1-81D1-92AA-C20A77D72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F672A72-05CE-951D-2AAA-3B8C9E1D6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28F03C1-9CCF-18D6-7931-496E0BE4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8F74-8CB1-4EF2-956E-638E6E083745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A58271D-D45F-1D81-0E7D-54999FF9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30320B4-800A-D13D-CC0E-80E1D18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D2E7-FE2A-4357-88B9-1CCD31FA14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86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5AA9D-EB32-D2E2-751F-DD502512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BD9EE4A-8985-0565-0E5C-DEA54FE6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8F74-8CB1-4EF2-956E-638E6E083745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03EAC0-ED10-0216-D12F-DF668402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32A354-B6F8-4486-0EE5-0F0C1F21B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D2E7-FE2A-4357-88B9-1CCD31FA14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83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F686F1D-BB87-4D79-1EA5-2A697B8AE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8F74-8CB1-4EF2-956E-638E6E083745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0B4A81-F91D-356A-ADCE-D6C2D2EB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0E8039-90B3-9A7F-6642-EE5F3945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D2E7-FE2A-4357-88B9-1CCD31FA14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703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E87E21-8A2D-BD36-C8E7-C2A4C297C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498FF1-CFF8-74E5-7D36-6A9416F1F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6F7727-0D15-7764-EE3F-DCBE4C252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E45B70-D94C-7331-CB0A-5F58ADA53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8F74-8CB1-4EF2-956E-638E6E083745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6FBFA6-BF86-B478-340E-C0AA059DA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3540AB-C884-2496-95D2-7E777CF1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D2E7-FE2A-4357-88B9-1CCD31FA14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67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F710DC-497E-E215-C4B2-9E3A05021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7F9AB89-273D-3F6A-A112-1FE2FD4667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0ABEA2-1BE8-401B-7160-3B48FC2F7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4FBE8F-E768-906A-C542-FB7052BF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8F74-8CB1-4EF2-956E-638E6E083745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5F1274-6908-797C-C0E9-F82E8219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C1A3F9-6A64-8480-7CC3-0E1226A6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D2E7-FE2A-4357-88B9-1CCD31FA14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27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CBC48BF-4C5B-BF75-EBE6-BD37CDFC2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6D8EAD-6F7F-D4B7-D7B3-6CE83C41C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586666-F1FA-2912-CCE7-876F70587E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F8F74-8CB1-4EF2-956E-638E6E083745}" type="datetimeFigureOut">
              <a:rPr lang="fr-FR" smtClean="0"/>
              <a:t>28/03/2023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C0DCF6-E22A-DA85-7E9A-ACB925155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842364-7899-1D76-1CF2-34CF24B59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3D2E7-FE2A-4357-88B9-1CCD31FA14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53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51.jpeg"/><Relationship Id="rId7" Type="http://schemas.openxmlformats.org/officeDocument/2006/relationships/image" Target="../media/image40.jpeg"/><Relationship Id="rId12" Type="http://schemas.openxmlformats.org/officeDocument/2006/relationships/image" Target="../media/image58.jpeg"/><Relationship Id="rId2" Type="http://schemas.openxmlformats.org/officeDocument/2006/relationships/image" Target="../media/image1.pn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11" Type="http://schemas.openxmlformats.org/officeDocument/2006/relationships/image" Target="../media/image57.png"/><Relationship Id="rId5" Type="http://schemas.openxmlformats.org/officeDocument/2006/relationships/image" Target="../media/image53.jpeg"/><Relationship Id="rId15" Type="http://schemas.openxmlformats.org/officeDocument/2006/relationships/image" Target="../media/image61.jpeg"/><Relationship Id="rId10" Type="http://schemas.openxmlformats.org/officeDocument/2006/relationships/image" Target="../media/image56.png"/><Relationship Id="rId4" Type="http://schemas.openxmlformats.org/officeDocument/2006/relationships/image" Target="../media/image52.jpe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malakit-project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6E400E-918F-AC21-DBEE-8AEEBFACE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461" y="1995853"/>
            <a:ext cx="9581892" cy="30773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6000" b="1" dirty="0" err="1">
                <a:solidFill>
                  <a:srgbClr val="DE081E"/>
                </a:solidFill>
              </a:rPr>
              <a:t>MalaKIT</a:t>
            </a:r>
            <a:r>
              <a:rPr lang="en-US" sz="6000" b="1" dirty="0">
                <a:solidFill>
                  <a:srgbClr val="DE081E"/>
                </a:solidFill>
              </a:rPr>
              <a:t>/</a:t>
            </a:r>
            <a:r>
              <a:rPr lang="en-US" sz="6000" b="1" dirty="0" err="1">
                <a:solidFill>
                  <a:srgbClr val="DE081E"/>
                </a:solidFill>
              </a:rPr>
              <a:t>Curema</a:t>
            </a:r>
            <a:r>
              <a:rPr lang="en-US" sz="6000" b="1" dirty="0">
                <a:solidFill>
                  <a:srgbClr val="DE081E"/>
                </a:solidFill>
              </a:rPr>
              <a:t>: </a:t>
            </a:r>
            <a:br>
              <a:rPr lang="en-US" sz="6000" b="1" dirty="0"/>
            </a:br>
            <a:r>
              <a:rPr lang="en-US" sz="6000" b="1" dirty="0"/>
              <a:t>Innovative interventions for malaria elimination in forests</a:t>
            </a:r>
            <a:endParaRPr lang="fr-FR" sz="6000" dirty="0">
              <a:solidFill>
                <a:srgbClr val="DE0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05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86B8E564-E44C-22D5-1398-C7537F4E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85005"/>
            <a:ext cx="10515600" cy="799880"/>
          </a:xfrm>
        </p:spPr>
        <p:txBody>
          <a:bodyPr>
            <a:normAutofit/>
          </a:bodyPr>
          <a:lstStyle/>
          <a:p>
            <a:r>
              <a:rPr lang="en-US" sz="4000" dirty="0"/>
              <a:t>Adapted training tools</a:t>
            </a:r>
            <a:endParaRPr lang="fr-FR" sz="40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D2F0451-B0EC-DAC6-8454-82C40CC457CE}"/>
              </a:ext>
            </a:extLst>
          </p:cNvPr>
          <p:cNvGrpSpPr/>
          <p:nvPr/>
        </p:nvGrpSpPr>
        <p:grpSpPr>
          <a:xfrm>
            <a:off x="1019175" y="1412875"/>
            <a:ext cx="4240119" cy="4854249"/>
            <a:chOff x="467543" y="2980861"/>
            <a:chExt cx="2641416" cy="32265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46B9837-CACF-A949-A16E-50A4A26D5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544" y="2996952"/>
              <a:ext cx="875103" cy="1588373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C6F293E-F38E-18EA-4518-07614EA39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8" y="2996951"/>
              <a:ext cx="823931" cy="1588373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9C78810-C7C6-E383-BA8D-86AFABAE6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17" t="2781" r="3328" b="1663"/>
            <a:stretch/>
          </p:blipFill>
          <p:spPr>
            <a:xfrm>
              <a:off x="2278063" y="4598051"/>
              <a:ext cx="810394" cy="157999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D2977F0-D725-921E-D062-6A55E5581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8063" y="2980861"/>
              <a:ext cx="830896" cy="160520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34C2983-4407-BA79-5484-E158304EF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8" t="2313" r="3471" b="2001"/>
            <a:stretch/>
          </p:blipFill>
          <p:spPr>
            <a:xfrm>
              <a:off x="467543" y="4614594"/>
              <a:ext cx="875103" cy="1563454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7BE7DA3-8C06-E1D2-8624-F193B2A2A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15" t="2177" r="3084" b="1694"/>
            <a:stretch/>
          </p:blipFill>
          <p:spPr>
            <a:xfrm>
              <a:off x="1403647" y="4601499"/>
              <a:ext cx="823931" cy="1605931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86AE465-3C2B-CAA8-F6DB-666E255E6B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942" y="1437082"/>
            <a:ext cx="2378082" cy="2341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C428F05-6896-4D81-F0E1-ABF2BDD529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942" y="3870762"/>
            <a:ext cx="3378751" cy="2396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84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86B8E564-E44C-22D5-1398-C7537F4E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85005"/>
            <a:ext cx="10515600" cy="799880"/>
          </a:xfrm>
        </p:spPr>
        <p:txBody>
          <a:bodyPr>
            <a:normAutofit/>
          </a:bodyPr>
          <a:lstStyle/>
          <a:p>
            <a:r>
              <a:rPr lang="fr-FR" sz="4000" dirty="0"/>
              <a:t>DESIGN: </a:t>
            </a:r>
            <a:r>
              <a:rPr lang="en-US" sz="4000" dirty="0"/>
              <a:t>Interventional study</a:t>
            </a:r>
            <a:endParaRPr lang="fr-FR" sz="4000" dirty="0"/>
          </a:p>
        </p:txBody>
      </p:sp>
      <p:graphicFrame>
        <p:nvGraphicFramePr>
          <p:cNvPr id="9" name="Espace réservé du contenu 3">
            <a:extLst>
              <a:ext uri="{FF2B5EF4-FFF2-40B4-BE49-F238E27FC236}">
                <a16:creationId xmlns:a16="http://schemas.microsoft.com/office/drawing/2014/main" id="{2A2FCF05-3A32-0F50-AB08-591ABEB364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1811666"/>
              </p:ext>
            </p:extLst>
          </p:nvPr>
        </p:nvGraphicFramePr>
        <p:xfrm>
          <a:off x="1881392" y="1482884"/>
          <a:ext cx="8632415" cy="4764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D9F6B594-3C26-DAE5-A057-D285FD41C0F0}"/>
              </a:ext>
            </a:extLst>
          </p:cNvPr>
          <p:cNvSpPr/>
          <p:nvPr/>
        </p:nvSpPr>
        <p:spPr>
          <a:xfrm>
            <a:off x="2741216" y="4795252"/>
            <a:ext cx="7056784" cy="1275333"/>
          </a:xfrm>
          <a:prstGeom prst="rightArrow">
            <a:avLst/>
          </a:prstGeom>
          <a:solidFill>
            <a:srgbClr val="DE08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Adverse event monitoring </a:t>
            </a:r>
          </a:p>
          <a:p>
            <a:pPr algn="ctr"/>
            <a:r>
              <a:rPr lang="en-US" dirty="0"/>
              <a:t>Mediators - smartphone application - health system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47FE373-F3E4-0B1A-F0EE-57B6B34127FE}"/>
              </a:ext>
            </a:extLst>
          </p:cNvPr>
          <p:cNvSpPr txBox="1"/>
          <p:nvPr/>
        </p:nvSpPr>
        <p:spPr>
          <a:xfrm>
            <a:off x="2591324" y="3499108"/>
            <a:ext cx="1590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chemeClr val="bg1"/>
                </a:solidFill>
              </a:rPr>
              <a:t>PRE-</a:t>
            </a:r>
          </a:p>
          <a:p>
            <a:pPr lvl="0"/>
            <a:r>
              <a:rPr lang="en-US" sz="1200" b="1" dirty="0">
                <a:solidFill>
                  <a:schemeClr val="bg1"/>
                </a:solidFill>
              </a:rPr>
              <a:t>INTERVENTIONAL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STUDY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4F63B43-1E55-1E1C-C099-4246A44F9016}"/>
              </a:ext>
            </a:extLst>
          </p:cNvPr>
          <p:cNvSpPr txBox="1"/>
          <p:nvPr/>
        </p:nvSpPr>
        <p:spPr>
          <a:xfrm>
            <a:off x="9179548" y="3548358"/>
            <a:ext cx="1590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chemeClr val="bg1"/>
                </a:solidFill>
              </a:rPr>
              <a:t>POST-</a:t>
            </a:r>
          </a:p>
          <a:p>
            <a:pPr lvl="0"/>
            <a:r>
              <a:rPr lang="en-US" sz="1200" b="1" dirty="0">
                <a:solidFill>
                  <a:schemeClr val="bg1"/>
                </a:solidFill>
              </a:rPr>
              <a:t>INTERVENTIONAL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STUDY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AC6EFE5-67D2-F9B1-F192-4E4CAF0FB7F0}"/>
              </a:ext>
            </a:extLst>
          </p:cNvPr>
          <p:cNvSpPr txBox="1"/>
          <p:nvPr/>
        </p:nvSpPr>
        <p:spPr>
          <a:xfrm>
            <a:off x="1019175" y="1417196"/>
            <a:ext cx="3352803" cy="14157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Objective:</a:t>
            </a:r>
          </a:p>
          <a:p>
            <a:r>
              <a:rPr lang="en-US" sz="1400" dirty="0">
                <a:solidFill>
                  <a:schemeClr val="tx1"/>
                </a:solidFill>
              </a:rPr>
              <a:t>Provide the study population with the </a:t>
            </a:r>
            <a:r>
              <a:rPr lang="en-US" sz="1400" b="1" dirty="0">
                <a:solidFill>
                  <a:schemeClr val="tx1"/>
                </a:solidFill>
              </a:rPr>
              <a:t>equipment and resources needed to handle an episode of malaria symptoms by themselves, </a:t>
            </a:r>
            <a:r>
              <a:rPr lang="en-US" sz="1400" dirty="0">
                <a:solidFill>
                  <a:schemeClr val="tx1"/>
                </a:solidFill>
              </a:rPr>
              <a:t>when they are in an </a:t>
            </a:r>
            <a:r>
              <a:rPr lang="en-US" sz="1400" b="1" dirty="0">
                <a:solidFill>
                  <a:schemeClr val="tx1"/>
                </a:solidFill>
              </a:rPr>
              <a:t>isolated location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86D5A0E-930E-F6DA-93C3-19DB4A40F514}"/>
              </a:ext>
            </a:extLst>
          </p:cNvPr>
          <p:cNvSpPr txBox="1"/>
          <p:nvPr/>
        </p:nvSpPr>
        <p:spPr>
          <a:xfrm>
            <a:off x="5331472" y="2323949"/>
            <a:ext cx="2585829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Qualitative evaluation (survey)</a:t>
            </a:r>
            <a:r>
              <a:rPr lang="fr-FR" sz="1400" b="1" dirty="0">
                <a:solidFill>
                  <a:schemeClr val="tx1"/>
                </a:solidFill>
              </a:rPr>
              <a:t>:</a:t>
            </a:r>
          </a:p>
          <a:p>
            <a:r>
              <a:rPr lang="en-US" sz="1400" dirty="0">
                <a:solidFill>
                  <a:schemeClr val="tx1"/>
                </a:solidFill>
              </a:rPr>
              <a:t>Mediators/gold miners</a:t>
            </a:r>
          </a:p>
        </p:txBody>
      </p:sp>
    </p:spTree>
    <p:extLst>
      <p:ext uri="{BB962C8B-B14F-4D97-AF65-F5344CB8AC3E}">
        <p14:creationId xmlns:p14="http://schemas.microsoft.com/office/powerpoint/2010/main" val="2814052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86B8E564-E44C-22D5-1398-C7537F4E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192581"/>
            <a:ext cx="10515600" cy="799880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MalaKIT</a:t>
            </a:r>
            <a:r>
              <a:rPr lang="en-US" sz="4000" dirty="0"/>
              <a:t>: Results from a 2-year interventional study (2018-2020) 1/2</a:t>
            </a:r>
            <a:endParaRPr lang="fr-FR" sz="4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627D06-87B8-729A-E2C6-730199763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34" y="2661364"/>
            <a:ext cx="1231334" cy="1238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84274C-0D91-3841-CCAC-E5D280DB3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158" y="2690211"/>
            <a:ext cx="1138802" cy="1138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08A6BF0-2FE6-F667-6B6E-CF2767FC16B9}"/>
              </a:ext>
            </a:extLst>
          </p:cNvPr>
          <p:cNvSpPr txBox="1"/>
          <p:nvPr/>
        </p:nvSpPr>
        <p:spPr>
          <a:xfrm>
            <a:off x="3055231" y="1825047"/>
            <a:ext cx="179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3,733</a:t>
            </a:r>
          </a:p>
          <a:p>
            <a:pPr algn="ctr"/>
            <a:r>
              <a:rPr lang="fr-FR" sz="1400" b="1" dirty="0"/>
              <a:t>participants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3E55DF-01EA-D966-2274-EBA5FA5623D0}"/>
              </a:ext>
            </a:extLst>
          </p:cNvPr>
          <p:cNvSpPr txBox="1"/>
          <p:nvPr/>
        </p:nvSpPr>
        <p:spPr>
          <a:xfrm>
            <a:off x="1327038" y="182471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4,766 kits distributed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C387A0-2D92-FB57-F8DB-6FCF12679E2C}"/>
              </a:ext>
            </a:extLst>
          </p:cNvPr>
          <p:cNvSpPr txBox="1"/>
          <p:nvPr/>
        </p:nvSpPr>
        <p:spPr>
          <a:xfrm>
            <a:off x="5662173" y="3401313"/>
            <a:ext cx="2948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303</a:t>
            </a:r>
          </a:p>
          <a:p>
            <a:pPr algn="ctr"/>
            <a:r>
              <a:rPr lang="fr-FR" sz="1400" b="1" dirty="0"/>
              <a:t> </a:t>
            </a:r>
            <a:r>
              <a:rPr lang="fr-FR" sz="1400" dirty="0"/>
              <a:t>well-documented use of kits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24B169-E95E-ADB9-17DC-BA48AF667B09}"/>
              </a:ext>
            </a:extLst>
          </p:cNvPr>
          <p:cNvSpPr txBox="1"/>
          <p:nvPr/>
        </p:nvSpPr>
        <p:spPr>
          <a:xfrm>
            <a:off x="6183562" y="1814937"/>
            <a:ext cx="190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631 </a:t>
            </a:r>
          </a:p>
          <a:p>
            <a:pPr algn="ctr"/>
            <a:r>
              <a:rPr lang="fr-FR" sz="1400" b="1" dirty="0"/>
              <a:t>Follow-up visits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FF8A914-1CCA-C0D7-DA59-F181FFEC4C90}"/>
              </a:ext>
            </a:extLst>
          </p:cNvPr>
          <p:cNvCxnSpPr>
            <a:cxnSpLocks/>
          </p:cNvCxnSpPr>
          <p:nvPr/>
        </p:nvCxnSpPr>
        <p:spPr>
          <a:xfrm flipH="1">
            <a:off x="7136659" y="2579147"/>
            <a:ext cx="1" cy="626933"/>
          </a:xfrm>
          <a:prstGeom prst="straightConnector1">
            <a:avLst/>
          </a:prstGeom>
          <a:ln w="66675">
            <a:solidFill>
              <a:srgbClr val="DE081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6A2A603-98A6-C1C2-FE97-9046CF350F92}"/>
              </a:ext>
            </a:extLst>
          </p:cNvPr>
          <p:cNvSpPr/>
          <p:nvPr/>
        </p:nvSpPr>
        <p:spPr>
          <a:xfrm>
            <a:off x="5697092" y="4565876"/>
            <a:ext cx="3248208" cy="795397"/>
          </a:xfrm>
          <a:prstGeom prst="rect">
            <a:avLst/>
          </a:prstGeom>
          <a:solidFill>
            <a:srgbClr val="DE0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70% of correct use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46AC5D-AF0E-5418-577E-648B8A58CA8A}"/>
              </a:ext>
            </a:extLst>
          </p:cNvPr>
          <p:cNvSpPr/>
          <p:nvPr/>
        </p:nvSpPr>
        <p:spPr>
          <a:xfrm>
            <a:off x="1520614" y="4574699"/>
            <a:ext cx="3313413" cy="795397"/>
          </a:xfrm>
          <a:prstGeom prst="rect">
            <a:avLst/>
          </a:prstGeom>
          <a:solidFill>
            <a:srgbClr val="DE0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30% of the population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972D4E9-AA5C-047E-E9AF-16919C23B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601" y="3431314"/>
            <a:ext cx="795397" cy="795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DDF250D-1007-F67E-B01B-30312D351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50" t="6250" r="16666" b="31944"/>
          <a:stretch/>
        </p:blipFill>
        <p:spPr>
          <a:xfrm rot="19740000" flipH="1">
            <a:off x="7770434" y="3134039"/>
            <a:ext cx="636391" cy="578565"/>
          </a:xfrm>
          <a:prstGeom prst="rect">
            <a:avLst/>
          </a:prstGeom>
        </p:spPr>
      </p:pic>
      <p:pic>
        <p:nvPicPr>
          <p:cNvPr id="23" name="Picture 11" descr="T:\4. ACTIVITES SCIENTIFIQUES\IV.3. Projets en cours\MalaKit\7_OUTILS_COM\APPLICATION\Contenu\traitement complet.png">
            <a:extLst>
              <a:ext uri="{FF2B5EF4-FFF2-40B4-BE49-F238E27FC236}">
                <a16:creationId xmlns:a16="http://schemas.microsoft.com/office/drawing/2014/main" id="{D5D7FB47-E8F9-2B80-2A3B-30F100DC8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80000">
            <a:off x="8361708" y="3452994"/>
            <a:ext cx="383597" cy="284115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D48437D-0278-F2AD-0F3B-386199F8758B}"/>
              </a:ext>
            </a:extLst>
          </p:cNvPr>
          <p:cNvSpPr/>
          <p:nvPr/>
        </p:nvSpPr>
        <p:spPr>
          <a:xfrm>
            <a:off x="1019175" y="1412875"/>
            <a:ext cx="8497319" cy="30471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BAD40FA-124A-B6C7-A039-D1FCFC1548AA}"/>
              </a:ext>
            </a:extLst>
          </p:cNvPr>
          <p:cNvGrpSpPr/>
          <p:nvPr/>
        </p:nvGrpSpPr>
        <p:grpSpPr>
          <a:xfrm>
            <a:off x="1019174" y="6078029"/>
            <a:ext cx="2793814" cy="294530"/>
            <a:chOff x="5959830" y="1864617"/>
            <a:chExt cx="2793814" cy="29453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FDACD9B-DC8C-AD4C-F994-5A87959F357E}"/>
                </a:ext>
              </a:extLst>
            </p:cNvPr>
            <p:cNvSpPr/>
            <p:nvPr/>
          </p:nvSpPr>
          <p:spPr>
            <a:xfrm>
              <a:off x="5959830" y="1864617"/>
              <a:ext cx="2793814" cy="294530"/>
            </a:xfrm>
            <a:prstGeom prst="rect">
              <a:avLst/>
            </a:prstGeom>
            <a:solidFill>
              <a:srgbClr val="4866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sp>
          <p:nvSpPr>
            <p:cNvPr id="42" name="ZoneTexte 9">
              <a:extLst>
                <a:ext uri="{FF2B5EF4-FFF2-40B4-BE49-F238E27FC236}">
                  <a16:creationId xmlns:a16="http://schemas.microsoft.com/office/drawing/2014/main" id="{9B640A7A-E096-0042-ECAF-4143FE7A0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1983" y="1915759"/>
              <a:ext cx="260006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fr-FR" sz="1000" dirty="0" err="1">
                  <a:solidFill>
                    <a:schemeClr val="bg1"/>
                  </a:solidFill>
                </a:rPr>
                <a:t>Douine</a:t>
              </a:r>
              <a:r>
                <a:rPr lang="fr-FR" sz="1000" dirty="0">
                  <a:solidFill>
                    <a:schemeClr val="bg1"/>
                  </a:solidFill>
                </a:rPr>
                <a:t> et al, Lancet Reg </a:t>
              </a:r>
              <a:r>
                <a:rPr lang="fr-FR" sz="1000" dirty="0" err="1">
                  <a:solidFill>
                    <a:schemeClr val="bg1"/>
                  </a:solidFill>
                </a:rPr>
                <a:t>Health</a:t>
              </a:r>
              <a:r>
                <a:rPr lang="fr-FR" sz="1000" dirty="0">
                  <a:solidFill>
                    <a:schemeClr val="bg1"/>
                  </a:solidFill>
                </a:rPr>
                <a:t>-America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5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86B8E564-E44C-22D5-1398-C7537F4E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192581"/>
            <a:ext cx="10515600" cy="799880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MalaKIT</a:t>
            </a:r>
            <a:r>
              <a:rPr lang="en-US" sz="4000" dirty="0"/>
              <a:t>: Results from a 2-year interventional study (2018-2020) 2/2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BAD40FA-124A-B6C7-A039-D1FCFC1548AA}"/>
              </a:ext>
            </a:extLst>
          </p:cNvPr>
          <p:cNvGrpSpPr/>
          <p:nvPr/>
        </p:nvGrpSpPr>
        <p:grpSpPr>
          <a:xfrm>
            <a:off x="1019174" y="6078029"/>
            <a:ext cx="2793814" cy="294530"/>
            <a:chOff x="5959830" y="1864617"/>
            <a:chExt cx="2793814" cy="29453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FDACD9B-DC8C-AD4C-F994-5A87959F357E}"/>
                </a:ext>
              </a:extLst>
            </p:cNvPr>
            <p:cNvSpPr/>
            <p:nvPr/>
          </p:nvSpPr>
          <p:spPr>
            <a:xfrm>
              <a:off x="5959830" y="1864617"/>
              <a:ext cx="2793814" cy="294530"/>
            </a:xfrm>
            <a:prstGeom prst="rect">
              <a:avLst/>
            </a:prstGeom>
            <a:solidFill>
              <a:srgbClr val="4866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/>
            </a:p>
          </p:txBody>
        </p:sp>
        <p:sp>
          <p:nvSpPr>
            <p:cNvPr id="42" name="ZoneTexte 9">
              <a:extLst>
                <a:ext uri="{FF2B5EF4-FFF2-40B4-BE49-F238E27FC236}">
                  <a16:creationId xmlns:a16="http://schemas.microsoft.com/office/drawing/2014/main" id="{9B640A7A-E096-0042-ECAF-4143FE7A0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1983" y="1897831"/>
              <a:ext cx="260006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fr-FR" sz="1000" dirty="0" err="1">
                  <a:solidFill>
                    <a:schemeClr val="bg1"/>
                  </a:solidFill>
                </a:rPr>
                <a:t>Douine</a:t>
              </a:r>
              <a:r>
                <a:rPr lang="fr-FR" sz="1000" dirty="0">
                  <a:solidFill>
                    <a:schemeClr val="bg1"/>
                  </a:solidFill>
                </a:rPr>
                <a:t> et al, Lancet Reg </a:t>
              </a:r>
              <a:r>
                <a:rPr lang="fr-FR" sz="1000" dirty="0" err="1">
                  <a:solidFill>
                    <a:schemeClr val="bg1"/>
                  </a:solidFill>
                </a:rPr>
                <a:t>Health</a:t>
              </a:r>
              <a:r>
                <a:rPr lang="fr-FR" sz="1000" dirty="0">
                  <a:solidFill>
                    <a:schemeClr val="bg1"/>
                  </a:solidFill>
                </a:rPr>
                <a:t>-America 2022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480CDC8-B87C-A21E-7EF0-4305DBB4EB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1" r="-822"/>
          <a:stretch/>
        </p:blipFill>
        <p:spPr>
          <a:xfrm>
            <a:off x="1019175" y="1412876"/>
            <a:ext cx="6504636" cy="439027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31365B4-D9E0-FE4E-E038-BD9E5C1F4E97}"/>
              </a:ext>
            </a:extLst>
          </p:cNvPr>
          <p:cNvSpPr txBox="1"/>
          <p:nvPr/>
        </p:nvSpPr>
        <p:spPr>
          <a:xfrm>
            <a:off x="7820022" y="2844225"/>
            <a:ext cx="3352803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Arial" pitchFamily="34" charset="0"/>
              </a:rPr>
              <a:t>Increase in appropriate behaviors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  <a:cs typeface="Arial" pitchFamily="34" charset="0"/>
              </a:rPr>
              <a:t>OR=1.8 [1.1-3.0]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7F85866-B8DA-8955-BB53-259BE168D10B}"/>
              </a:ext>
            </a:extLst>
          </p:cNvPr>
          <p:cNvSpPr txBox="1"/>
          <p:nvPr/>
        </p:nvSpPr>
        <p:spPr>
          <a:xfrm>
            <a:off x="7955892" y="4093714"/>
            <a:ext cx="3081061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Arial" pitchFamily="34" charset="0"/>
              </a:rPr>
              <a:t>Decrease in the prevalence and % of </a:t>
            </a:r>
            <a:r>
              <a:rPr lang="en-US" sz="1400" b="1" i="1" dirty="0">
                <a:solidFill>
                  <a:schemeClr val="tx1"/>
                </a:solidFill>
                <a:cs typeface="Arial" pitchFamily="34" charset="0"/>
              </a:rPr>
              <a:t>P. falciparum</a:t>
            </a:r>
            <a:endParaRPr lang="fr-FR" sz="1400" b="1" i="1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88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C922ED8-B845-B088-E316-AEA618A8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85005"/>
            <a:ext cx="10515600" cy="799880"/>
          </a:xfrm>
        </p:spPr>
        <p:txBody>
          <a:bodyPr>
            <a:normAutofit/>
          </a:bodyPr>
          <a:lstStyle/>
          <a:p>
            <a:r>
              <a:rPr lang="en-US" sz="4000" dirty="0"/>
              <a:t>Regional malaria epidemiology</a:t>
            </a:r>
            <a:endParaRPr lang="fr-FR" sz="4000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2FD8BE7D-503F-49B6-5520-13D2D9CE9A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5350280"/>
              </p:ext>
            </p:extLst>
          </p:nvPr>
        </p:nvGraphicFramePr>
        <p:xfrm>
          <a:off x="6192578" y="977678"/>
          <a:ext cx="4148903" cy="2129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6A283362-F842-A428-3AAA-C7515D72B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2" r="35372"/>
          <a:stretch/>
        </p:blipFill>
        <p:spPr bwMode="auto">
          <a:xfrm>
            <a:off x="9816460" y="922527"/>
            <a:ext cx="507695" cy="51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Grafico 7">
            <a:extLst>
              <a:ext uri="{FF2B5EF4-FFF2-40B4-BE49-F238E27FC236}">
                <a16:creationId xmlns:a16="http://schemas.microsoft.com/office/drawing/2014/main" id="{9E836EF6-65BD-688A-545E-394B0FCC78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4535558"/>
              </p:ext>
            </p:extLst>
          </p:nvPr>
        </p:nvGraphicFramePr>
        <p:xfrm>
          <a:off x="6192578" y="3516364"/>
          <a:ext cx="4142400" cy="2906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AAF9A29E-79A6-23E5-7CE5-7FA6580053C8}"/>
              </a:ext>
            </a:extLst>
          </p:cNvPr>
          <p:cNvGrpSpPr/>
          <p:nvPr/>
        </p:nvGrpSpPr>
        <p:grpSpPr>
          <a:xfrm>
            <a:off x="1042200" y="3331683"/>
            <a:ext cx="4211152" cy="3090966"/>
            <a:chOff x="2518204" y="3452517"/>
            <a:chExt cx="4211152" cy="3090966"/>
          </a:xfrm>
        </p:grpSpPr>
        <p:graphicFrame>
          <p:nvGraphicFramePr>
            <p:cNvPr id="8" name="Graphique 7">
              <a:extLst>
                <a:ext uri="{FF2B5EF4-FFF2-40B4-BE49-F238E27FC236}">
                  <a16:creationId xmlns:a16="http://schemas.microsoft.com/office/drawing/2014/main" id="{5086BEF0-01CE-D601-3E9E-CDB464BA984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67616685"/>
                </p:ext>
              </p:extLst>
            </p:nvPr>
          </p:nvGraphicFramePr>
          <p:xfrm>
            <a:off x="2518204" y="3713587"/>
            <a:ext cx="4135805" cy="28298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884A187-C2CC-5348-EB76-B47AEC654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0" r="2044"/>
            <a:stretch/>
          </p:blipFill>
          <p:spPr bwMode="auto">
            <a:xfrm>
              <a:off x="5844931" y="4143842"/>
              <a:ext cx="884425" cy="898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57998689-3556-A867-B67A-B1218D73B3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72" r="35372"/>
            <a:stretch/>
          </p:blipFill>
          <p:spPr bwMode="auto">
            <a:xfrm>
              <a:off x="6066037" y="3452517"/>
              <a:ext cx="442212" cy="44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6C4E13C5-EE36-D29E-EB27-9E64AA56490F}"/>
                </a:ext>
              </a:extLst>
            </p:cNvPr>
            <p:cNvCxnSpPr>
              <a:endCxn id="12" idx="0"/>
            </p:cNvCxnSpPr>
            <p:nvPr/>
          </p:nvCxnSpPr>
          <p:spPr>
            <a:xfrm>
              <a:off x="6287143" y="3937923"/>
              <a:ext cx="1" cy="20591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4F40101-D80D-218D-BBBA-45B50B0031B9}"/>
              </a:ext>
            </a:extLst>
          </p:cNvPr>
          <p:cNvGrpSpPr/>
          <p:nvPr/>
        </p:nvGrpSpPr>
        <p:grpSpPr>
          <a:xfrm>
            <a:off x="9671659" y="3255294"/>
            <a:ext cx="884425" cy="1586315"/>
            <a:chOff x="10284049" y="3452517"/>
            <a:chExt cx="884425" cy="158631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BDCEAA28-1560-94A8-3C1B-AA8AD60E79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72" r="35372"/>
            <a:stretch/>
          </p:blipFill>
          <p:spPr bwMode="auto">
            <a:xfrm>
              <a:off x="10505156" y="3452517"/>
              <a:ext cx="442212" cy="44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CFED5320-46AF-C8DB-2879-5A26A2B0FBFE}"/>
                </a:ext>
              </a:extLst>
            </p:cNvPr>
            <p:cNvGrpSpPr/>
            <p:nvPr/>
          </p:nvGrpSpPr>
          <p:grpSpPr>
            <a:xfrm>
              <a:off x="10284049" y="3933916"/>
              <a:ext cx="884425" cy="1104916"/>
              <a:chOff x="10284049" y="3933916"/>
              <a:chExt cx="884425" cy="1104916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C401AED8-E367-BD7D-5469-D11025DA45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0" r="68414"/>
              <a:stretch/>
            </p:blipFill>
            <p:spPr bwMode="auto">
              <a:xfrm>
                <a:off x="10284049" y="4139835"/>
                <a:ext cx="884425" cy="898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2DD283EE-8041-7143-B67D-10A2E2EE8007}"/>
                  </a:ext>
                </a:extLst>
              </p:cNvPr>
              <p:cNvCxnSpPr/>
              <p:nvPr/>
            </p:nvCxnSpPr>
            <p:spPr>
              <a:xfrm>
                <a:off x="10726261" y="3933916"/>
                <a:ext cx="1" cy="20591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5DCA921-1F4C-3E0B-7CED-416F075F7F06}"/>
              </a:ext>
            </a:extLst>
          </p:cNvPr>
          <p:cNvSpPr/>
          <p:nvPr/>
        </p:nvSpPr>
        <p:spPr>
          <a:xfrm>
            <a:off x="1848332" y="1927066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0EE6E7-3767-0AFB-5974-1D45EF633772}"/>
              </a:ext>
            </a:extLst>
          </p:cNvPr>
          <p:cNvSpPr/>
          <p:nvPr/>
        </p:nvSpPr>
        <p:spPr>
          <a:xfrm>
            <a:off x="1848332" y="2405332"/>
            <a:ext cx="216024" cy="216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BF023E-CBA5-CFA4-3196-DD10548D25AA}"/>
              </a:ext>
            </a:extLst>
          </p:cNvPr>
          <p:cNvSpPr/>
          <p:nvPr/>
        </p:nvSpPr>
        <p:spPr>
          <a:xfrm>
            <a:off x="2201218" y="1888625"/>
            <a:ext cx="714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/>
              <a:t>P. </a:t>
            </a:r>
            <a:r>
              <a:rPr lang="fr-FR" sz="1400" i="1" dirty="0" err="1"/>
              <a:t>vivax</a:t>
            </a:r>
            <a:endParaRPr lang="en-US" sz="1400" i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4BF139-8C4C-DE9D-5FA0-9D50DAE75681}"/>
              </a:ext>
            </a:extLst>
          </p:cNvPr>
          <p:cNvSpPr/>
          <p:nvPr/>
        </p:nvSpPr>
        <p:spPr>
          <a:xfrm>
            <a:off x="2201218" y="2344051"/>
            <a:ext cx="1705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/>
              <a:t>P. </a:t>
            </a:r>
            <a:r>
              <a:rPr lang="fr-FR" sz="1400" i="1" dirty="0" err="1"/>
              <a:t>falciparum</a:t>
            </a:r>
            <a:r>
              <a:rPr lang="fr-FR" sz="1400" i="1" dirty="0"/>
              <a:t> </a:t>
            </a:r>
            <a:r>
              <a:rPr lang="fr-FR" sz="1400" dirty="0"/>
              <a:t>+ </a:t>
            </a:r>
            <a:r>
              <a:rPr lang="fr-FR" sz="1400" dirty="0" err="1"/>
              <a:t>mixta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832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C922ED8-B845-B088-E316-AEA618A8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75" y="218343"/>
            <a:ext cx="10515600" cy="799880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Impact on malaria incidence</a:t>
            </a:r>
            <a:br>
              <a:rPr lang="fr-FR" sz="4000" dirty="0"/>
            </a:br>
            <a:r>
              <a:rPr lang="en-US" sz="3600" dirty="0"/>
              <a:t>Interrupted Time Series</a:t>
            </a:r>
            <a:endParaRPr lang="fr-FR" sz="4000" dirty="0"/>
          </a:p>
        </p:txBody>
      </p:sp>
      <p:pic>
        <p:nvPicPr>
          <p:cNvPr id="2" name="Picture 3" descr="T:\4. ACTIVITES SCIENTIFIQUES\IV.3. Projets en cours\MalaKit\9_VALORISATION_PRESENTATIONS\Article princeps Malakit\graphe.png">
            <a:extLst>
              <a:ext uri="{FF2B5EF4-FFF2-40B4-BE49-F238E27FC236}">
                <a16:creationId xmlns:a16="http://schemas.microsoft.com/office/drawing/2014/main" id="{BF9A590B-9F7F-D603-E59F-BFFA9DEC3C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9175" y="1412875"/>
            <a:ext cx="8685512" cy="315836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E39D49F-1742-4598-352C-79B26B2FA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581" y="4628877"/>
            <a:ext cx="1512168" cy="151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7A79628-D749-AFAF-4721-726E3D583422}"/>
              </a:ext>
            </a:extLst>
          </p:cNvPr>
          <p:cNvSpPr txBox="1"/>
          <p:nvPr/>
        </p:nvSpPr>
        <p:spPr>
          <a:xfrm>
            <a:off x="4764945" y="4969462"/>
            <a:ext cx="4939742" cy="7386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1400" b="1" dirty="0" err="1">
                <a:solidFill>
                  <a:schemeClr val="tx1"/>
                </a:solidFill>
              </a:rPr>
              <a:t>MalaKIT</a:t>
            </a:r>
            <a:r>
              <a:rPr lang="en-US" sz="1400" b="1" dirty="0">
                <a:solidFill>
                  <a:schemeClr val="tx1"/>
                </a:solidFill>
              </a:rPr>
              <a:t> helped prevent an estimated 43% of the cases of malaria </a:t>
            </a:r>
            <a:r>
              <a:rPr lang="en-US" sz="1400" dirty="0">
                <a:solidFill>
                  <a:schemeClr val="tx1"/>
                </a:solidFill>
              </a:rPr>
              <a:t>imported from  French Guiana to Brazil and Suriname between April 2018 and March 2020</a:t>
            </a:r>
          </a:p>
        </p:txBody>
      </p:sp>
    </p:spTree>
    <p:extLst>
      <p:ext uri="{BB962C8B-B14F-4D97-AF65-F5344CB8AC3E}">
        <p14:creationId xmlns:p14="http://schemas.microsoft.com/office/powerpoint/2010/main" val="1934577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C922ED8-B845-B088-E316-AEA618A8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>
            <a:normAutofit/>
          </a:bodyPr>
          <a:lstStyle/>
          <a:p>
            <a:r>
              <a:rPr lang="en-US"/>
              <a:t>The </a:t>
            </a:r>
            <a:r>
              <a:rPr lang="en-US" err="1"/>
              <a:t>MalaKIT</a:t>
            </a:r>
            <a:r>
              <a:rPr lang="en-US"/>
              <a:t> approach: Beyond research</a:t>
            </a:r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45B87FE-B09A-6835-1F2A-B829D795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2623381"/>
            <a:ext cx="4772974" cy="3553581"/>
          </a:xfrm>
        </p:spPr>
        <p:txBody>
          <a:bodyPr>
            <a:normAutofit/>
          </a:bodyPr>
          <a:lstStyle/>
          <a:p>
            <a:r>
              <a:rPr lang="fr-FR" sz="2000"/>
              <a:t>Implementation in Suriname</a:t>
            </a:r>
          </a:p>
          <a:p>
            <a:pPr lvl="1"/>
            <a:r>
              <a:rPr lang="en-US" sz="2000"/>
              <a:t>Via National Malaria Control Program</a:t>
            </a:r>
          </a:p>
          <a:p>
            <a:pPr lvl="1"/>
            <a:r>
              <a:rPr lang="en-US" sz="2000"/>
              <a:t>Global Fund financing</a:t>
            </a:r>
          </a:p>
          <a:p>
            <a:pPr lvl="1"/>
            <a:r>
              <a:rPr lang="en-US" sz="2000"/>
              <a:t>5 MalaKIT distribution sites</a:t>
            </a:r>
            <a:endParaRPr lang="fr-FR" sz="2000"/>
          </a:p>
          <a:p>
            <a:pPr marL="342900" lvl="1" indent="0">
              <a:buNone/>
            </a:pPr>
            <a:endParaRPr lang="fr-FR" sz="2000"/>
          </a:p>
          <a:p>
            <a:r>
              <a:rPr lang="fr-FR" sz="2000"/>
              <a:t>Brazil? France?</a:t>
            </a:r>
          </a:p>
          <a:p>
            <a:endParaRPr lang="fr-FR" sz="2000"/>
          </a:p>
          <a:p>
            <a:r>
              <a:rPr lang="fr-FR" sz="2000"/>
              <a:t>New challenge: </a:t>
            </a:r>
          </a:p>
          <a:p>
            <a:pPr lvl="1"/>
            <a:r>
              <a:rPr lang="fr-FR" sz="2000" i="1"/>
              <a:t>P. vivax</a:t>
            </a:r>
          </a:p>
        </p:txBody>
      </p:sp>
      <p:pic>
        <p:nvPicPr>
          <p:cNvPr id="8" name="imageZoomCompi298ozimageimage" descr="The Global Fund">
            <a:extLst>
              <a:ext uri="{FF2B5EF4-FFF2-40B4-BE49-F238E27FC236}">
                <a16:creationId xmlns:a16="http://schemas.microsoft.com/office/drawing/2014/main" id="{D08FF0ED-F12F-54EC-FAC0-E83ED5146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303474" y="1885028"/>
            <a:ext cx="2407846" cy="2053492"/>
          </a:xfrm>
          <a:prstGeom prst="rect">
            <a:avLst/>
          </a:prstGeom>
          <a:noFill/>
        </p:spPr>
      </p:pic>
      <p:pic>
        <p:nvPicPr>
          <p:cNvPr id="9" name="Image 8" descr="Logo Malaria Programma Nw_2018.jpg">
            <a:extLst>
              <a:ext uri="{FF2B5EF4-FFF2-40B4-BE49-F238E27FC236}">
                <a16:creationId xmlns:a16="http://schemas.microsoft.com/office/drawing/2014/main" id="{9B93EDD9-7973-7D54-0385-696C1A2656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9155" y="2022257"/>
            <a:ext cx="1779034" cy="177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62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C922ED8-B845-B088-E316-AEA618A8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52" y="98814"/>
            <a:ext cx="10515600" cy="799880"/>
          </a:xfrm>
        </p:spPr>
        <p:txBody>
          <a:bodyPr>
            <a:normAutofit/>
          </a:bodyPr>
          <a:lstStyle/>
          <a:p>
            <a:r>
              <a:rPr lang="fr-FR" sz="4000" i="1" dirty="0"/>
              <a:t>P. vivax </a:t>
            </a:r>
            <a:r>
              <a:rPr lang="en-US" sz="4000" dirty="0"/>
              <a:t>Reservoir</a:t>
            </a:r>
            <a:r>
              <a:rPr lang="fr-FR" sz="4000" dirty="0"/>
              <a:t> issue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AAF90C-0598-4842-BAD5-474C4FC3C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47" y="1062751"/>
            <a:ext cx="3636355" cy="51545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70314-2D00-0743-0261-5A94FE48B1E1}"/>
              </a:ext>
            </a:extLst>
          </p:cNvPr>
          <p:cNvSpPr/>
          <p:nvPr/>
        </p:nvSpPr>
        <p:spPr>
          <a:xfrm>
            <a:off x="1951803" y="2104206"/>
            <a:ext cx="3545277" cy="1938177"/>
          </a:xfrm>
          <a:prstGeom prst="rect">
            <a:avLst/>
          </a:prstGeom>
          <a:noFill/>
          <a:ln w="28575">
            <a:solidFill>
              <a:srgbClr val="E15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F7727E-61B9-FE88-6D77-21D9B8C4B50D}"/>
              </a:ext>
            </a:extLst>
          </p:cNvPr>
          <p:cNvSpPr txBox="1"/>
          <p:nvPr/>
        </p:nvSpPr>
        <p:spPr>
          <a:xfrm>
            <a:off x="6069490" y="3000983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fr-FR" sz="1400" dirty="0" err="1">
                <a:solidFill>
                  <a:srgbClr val="DE081E"/>
                </a:solidFill>
              </a:rPr>
              <a:t>MalaKIT</a:t>
            </a:r>
            <a:r>
              <a:rPr lang="fr-FR" sz="1400" dirty="0">
                <a:solidFill>
                  <a:srgbClr val="DE081E"/>
                </a:solidFill>
              </a:rPr>
              <a:t> use 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66EBB10-BA06-6164-E8C7-EC0692A64E07}"/>
              </a:ext>
            </a:extLst>
          </p:cNvPr>
          <p:cNvSpPr/>
          <p:nvPr/>
        </p:nvSpPr>
        <p:spPr>
          <a:xfrm>
            <a:off x="3469325" y="3886994"/>
            <a:ext cx="2336799" cy="2127793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D524300-EA53-1D64-AEE4-F3E668D8E616}"/>
              </a:ext>
            </a:extLst>
          </p:cNvPr>
          <p:cNvSpPr txBox="1"/>
          <p:nvPr/>
        </p:nvSpPr>
        <p:spPr>
          <a:xfrm>
            <a:off x="6114726" y="4583441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DE081E"/>
                </a:solidFill>
              </a:rPr>
              <a:t>Need for a specific intervention</a:t>
            </a:r>
          </a:p>
        </p:txBody>
      </p:sp>
    </p:spTree>
    <p:extLst>
      <p:ext uri="{BB962C8B-B14F-4D97-AF65-F5344CB8AC3E}">
        <p14:creationId xmlns:p14="http://schemas.microsoft.com/office/powerpoint/2010/main" val="4131515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C922ED8-B845-B088-E316-AEA618A8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52" y="199434"/>
            <a:ext cx="10515600" cy="799880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The CUREMA Project</a:t>
            </a:r>
            <a:br>
              <a:rPr lang="fr-FR" sz="4400" b="1" dirty="0"/>
            </a:br>
            <a:r>
              <a:rPr lang="fr-FR" sz="3600" dirty="0"/>
              <a:t>Dr Alice Sanna</a:t>
            </a:r>
            <a:endParaRPr lang="fr-FR" sz="40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E52A2DF-7FE2-B11B-2134-B183434129DF}"/>
              </a:ext>
            </a:extLst>
          </p:cNvPr>
          <p:cNvGrpSpPr/>
          <p:nvPr/>
        </p:nvGrpSpPr>
        <p:grpSpPr>
          <a:xfrm>
            <a:off x="4394165" y="258636"/>
            <a:ext cx="3600778" cy="1658103"/>
            <a:chOff x="4975153" y="198856"/>
            <a:chExt cx="3600778" cy="1658103"/>
          </a:xfrm>
        </p:grpSpPr>
        <p:pic>
          <p:nvPicPr>
            <p:cNvPr id="3" name="Immagine 1">
              <a:extLst>
                <a:ext uri="{FF2B5EF4-FFF2-40B4-BE49-F238E27FC236}">
                  <a16:creationId xmlns:a16="http://schemas.microsoft.com/office/drawing/2014/main" id="{5F7C4CC0-C4FE-C838-4EDC-F41C385AE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975153" y="198856"/>
              <a:ext cx="1408474" cy="1441484"/>
            </a:xfrm>
            <a:prstGeom prst="rect">
              <a:avLst/>
            </a:prstGeom>
          </p:spPr>
        </p:pic>
        <p:pic>
          <p:nvPicPr>
            <p:cNvPr id="7" name="Immagine 10">
              <a:extLst>
                <a:ext uri="{FF2B5EF4-FFF2-40B4-BE49-F238E27FC236}">
                  <a16:creationId xmlns:a16="http://schemas.microsoft.com/office/drawing/2014/main" id="{A9B54635-70B7-853C-D13D-21C6665D9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5400000">
              <a:off x="7112873" y="393901"/>
              <a:ext cx="1446112" cy="1480004"/>
            </a:xfrm>
            <a:prstGeom prst="rect">
              <a:avLst/>
            </a:prstGeom>
          </p:spPr>
        </p:pic>
        <p:sp>
          <p:nvSpPr>
            <p:cNvPr id="8" name="Croce 9">
              <a:extLst>
                <a:ext uri="{FF2B5EF4-FFF2-40B4-BE49-F238E27FC236}">
                  <a16:creationId xmlns:a16="http://schemas.microsoft.com/office/drawing/2014/main" id="{E1952381-887A-E4B4-3683-92151CFB7DC2}"/>
                </a:ext>
              </a:extLst>
            </p:cNvPr>
            <p:cNvSpPr/>
            <p:nvPr/>
          </p:nvSpPr>
          <p:spPr>
            <a:xfrm>
              <a:off x="6649661" y="865628"/>
              <a:ext cx="280605" cy="285992"/>
            </a:xfrm>
            <a:prstGeom prst="plus">
              <a:avLst>
                <a:gd name="adj" fmla="val 3940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/>
              </a:endParaRPr>
            </a:p>
          </p:txBody>
        </p:sp>
        <p:pic>
          <p:nvPicPr>
            <p:cNvPr id="9" name="Picture 2" descr="C:\Users\yann.lambert.CHC\OneDrive\_TEMP\_Congrès 2022\PAVE 2022\Logo_Curema_HD.png">
              <a:extLst>
                <a:ext uri="{FF2B5EF4-FFF2-40B4-BE49-F238E27FC236}">
                  <a16:creationId xmlns:a16="http://schemas.microsoft.com/office/drawing/2014/main" id="{89077B52-3235-22C4-F934-40F0F28967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3935" y="281423"/>
              <a:ext cx="1423988" cy="127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yann.lambert.CHC\OneDrive\_TEMP\_Congrès 2022\PAVE 2022\Logo_Malakit_HD.png">
              <a:extLst>
                <a:ext uri="{FF2B5EF4-FFF2-40B4-BE49-F238E27FC236}">
                  <a16:creationId xmlns:a16="http://schemas.microsoft.com/office/drawing/2014/main" id="{98CA218C-01A8-E07D-F7AE-3EE239791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7701" y="235391"/>
              <a:ext cx="1260475" cy="1260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6D21774-CE7B-7FE1-187E-737C72D5D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564" y="2249657"/>
            <a:ext cx="4879454" cy="3539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Targeting of </a:t>
            </a:r>
            <a:r>
              <a:rPr lang="en-US" sz="1400" b="1" i="1" dirty="0"/>
              <a:t>P. vivax </a:t>
            </a:r>
            <a:r>
              <a:rPr lang="en-US" sz="1400" b="1" dirty="0"/>
              <a:t>hypnozoite carriers</a:t>
            </a:r>
          </a:p>
          <a:p>
            <a:r>
              <a:rPr lang="en-US" sz="1400" dirty="0"/>
              <a:t>Probability of carrying hypnozoites</a:t>
            </a:r>
          </a:p>
          <a:p>
            <a:r>
              <a:rPr lang="en-US" sz="1400" dirty="0"/>
              <a:t>Search for contraindication</a:t>
            </a:r>
          </a:p>
          <a:p>
            <a:pPr lvl="1"/>
            <a:r>
              <a:rPr lang="en-US" sz="1400" dirty="0"/>
              <a:t>G6PC POC Biosensor</a:t>
            </a:r>
          </a:p>
          <a:p>
            <a:pPr lvl="1"/>
            <a:r>
              <a:rPr lang="en-US" sz="1400" dirty="0"/>
              <a:t>Pregnancy test</a:t>
            </a:r>
          </a:p>
          <a:p>
            <a:r>
              <a:rPr lang="en-US" sz="1400" dirty="0"/>
              <a:t>Treatment with Primaquine/Tafenoquine</a:t>
            </a:r>
          </a:p>
          <a:p>
            <a:r>
              <a:rPr lang="en-US" sz="1400" dirty="0"/>
              <a:t>Adverse event monitoring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A9563A4-75A8-8B00-0F7C-35039425B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8376" y="2031984"/>
            <a:ext cx="2111050" cy="39557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C108A03-3543-27BD-37A7-FB7711B3E941}"/>
              </a:ext>
            </a:extLst>
          </p:cNvPr>
          <p:cNvSpPr txBox="1">
            <a:spLocks/>
          </p:cNvSpPr>
          <p:nvPr/>
        </p:nvSpPr>
        <p:spPr>
          <a:xfrm>
            <a:off x="737072" y="2249657"/>
            <a:ext cx="4879454" cy="3539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400" b="1"/>
              <a:t>MalaKIT distribution</a:t>
            </a:r>
          </a:p>
          <a:p>
            <a:pPr>
              <a:lnSpc>
                <a:spcPct val="100000"/>
              </a:lnSpc>
            </a:pPr>
            <a:r>
              <a:rPr lang="fr-FR" sz="1400"/>
              <a:t>N</a:t>
            </a:r>
            <a:r>
              <a:rPr lang="en-US" sz="1400"/>
              <a:t>ew design</a:t>
            </a:r>
          </a:p>
          <a:p>
            <a:pPr>
              <a:lnSpc>
                <a:spcPct val="100000"/>
              </a:lnSpc>
            </a:pPr>
            <a:r>
              <a:rPr lang="fr-FR" sz="1400"/>
              <a:t>Adaptation of IEC tools</a:t>
            </a:r>
            <a:endParaRPr lang="en-US" sz="1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E19B56-DED1-2702-7878-24A83C7DD3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14790" r="9169"/>
          <a:stretch/>
        </p:blipFill>
        <p:spPr>
          <a:xfrm>
            <a:off x="580982" y="3429000"/>
            <a:ext cx="2736304" cy="1533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roix 9">
            <a:extLst>
              <a:ext uri="{FF2B5EF4-FFF2-40B4-BE49-F238E27FC236}">
                <a16:creationId xmlns:a16="http://schemas.microsoft.com/office/drawing/2014/main" id="{50D9FD27-86D3-D9C9-B643-DA453914729C}"/>
              </a:ext>
            </a:extLst>
          </p:cNvPr>
          <p:cNvSpPr/>
          <p:nvPr/>
        </p:nvSpPr>
        <p:spPr>
          <a:xfrm>
            <a:off x="4696713" y="2301535"/>
            <a:ext cx="1260475" cy="1297858"/>
          </a:xfrm>
          <a:prstGeom prst="plus">
            <a:avLst>
              <a:gd name="adj" fmla="val 4060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DBA1FBC-0FA4-F8EC-8837-02123F05835F}"/>
              </a:ext>
            </a:extLst>
          </p:cNvPr>
          <p:cNvSpPr txBox="1">
            <a:spLocks/>
          </p:cNvSpPr>
          <p:nvPr/>
        </p:nvSpPr>
        <p:spPr>
          <a:xfrm>
            <a:off x="3835259" y="5115851"/>
            <a:ext cx="4989020" cy="12978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Objectives: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To reduce the prevalence of </a:t>
            </a:r>
            <a:r>
              <a:rPr lang="en-US" sz="1400" dirty="0" err="1">
                <a:solidFill>
                  <a:schemeClr val="tx1"/>
                </a:solidFill>
              </a:rPr>
              <a:t>Pf</a:t>
            </a:r>
            <a:r>
              <a:rPr lang="en-US" sz="1400" dirty="0">
                <a:solidFill>
                  <a:schemeClr val="tx1"/>
                </a:solidFill>
              </a:rPr>
              <a:t> and </a:t>
            </a:r>
            <a:r>
              <a:rPr lang="en-US" sz="1400" dirty="0" err="1">
                <a:solidFill>
                  <a:schemeClr val="tx1"/>
                </a:solidFill>
              </a:rPr>
              <a:t>Pv</a:t>
            </a:r>
            <a:r>
              <a:rPr lang="en-US" sz="1400" dirty="0">
                <a:solidFill>
                  <a:schemeClr val="tx1"/>
                </a:solidFill>
              </a:rPr>
              <a:t> malaria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To assess the feasibility and safety of the intervention</a:t>
            </a:r>
            <a:endParaRPr lang="fr-FR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1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86B8E564-E44C-22D5-1398-C7537F4E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85005"/>
            <a:ext cx="10515600" cy="799880"/>
          </a:xfrm>
        </p:spPr>
        <p:txBody>
          <a:bodyPr>
            <a:normAutofit/>
          </a:bodyPr>
          <a:lstStyle/>
          <a:p>
            <a:r>
              <a:rPr lang="fr-FR" sz="4000" dirty="0"/>
              <a:t>DESIGN: </a:t>
            </a:r>
            <a:r>
              <a:rPr lang="en-US" sz="4000" dirty="0"/>
              <a:t>Interventional study</a:t>
            </a:r>
            <a:endParaRPr lang="fr-FR" sz="4000" dirty="0"/>
          </a:p>
        </p:txBody>
      </p:sp>
      <p:graphicFrame>
        <p:nvGraphicFramePr>
          <p:cNvPr id="9" name="Espace réservé du contenu 3">
            <a:extLst>
              <a:ext uri="{FF2B5EF4-FFF2-40B4-BE49-F238E27FC236}">
                <a16:creationId xmlns:a16="http://schemas.microsoft.com/office/drawing/2014/main" id="{2A2FCF05-3A32-0F50-AB08-591ABEB364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9249650"/>
              </p:ext>
            </p:extLst>
          </p:nvPr>
        </p:nvGraphicFramePr>
        <p:xfrm>
          <a:off x="2540410" y="1371352"/>
          <a:ext cx="8632415" cy="4764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D9F6B594-3C26-DAE5-A057-D285FD41C0F0}"/>
              </a:ext>
            </a:extLst>
          </p:cNvPr>
          <p:cNvSpPr/>
          <p:nvPr/>
        </p:nvSpPr>
        <p:spPr>
          <a:xfrm>
            <a:off x="3400234" y="4683720"/>
            <a:ext cx="7056784" cy="1275333"/>
          </a:xfrm>
          <a:prstGeom prst="rightArrow">
            <a:avLst/>
          </a:prstGeom>
          <a:solidFill>
            <a:srgbClr val="DE081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Adverse event monitoring </a:t>
            </a:r>
          </a:p>
          <a:p>
            <a:pPr algn="ctr"/>
            <a:r>
              <a:rPr lang="en-US" dirty="0"/>
              <a:t>Mediators - smartphone application - health system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47FE373-F3E4-0B1A-F0EE-57B6B34127FE}"/>
              </a:ext>
            </a:extLst>
          </p:cNvPr>
          <p:cNvSpPr txBox="1"/>
          <p:nvPr/>
        </p:nvSpPr>
        <p:spPr>
          <a:xfrm>
            <a:off x="3250342" y="3387576"/>
            <a:ext cx="1590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chemeClr val="bg1"/>
                </a:solidFill>
              </a:rPr>
              <a:t>PRE-</a:t>
            </a:r>
          </a:p>
          <a:p>
            <a:pPr lvl="0"/>
            <a:r>
              <a:rPr lang="en-US" sz="1200" b="1" dirty="0">
                <a:solidFill>
                  <a:schemeClr val="bg1"/>
                </a:solidFill>
              </a:rPr>
              <a:t>INTERVENTIONAL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STUDY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4F63B43-1E55-1E1C-C099-4246A44F9016}"/>
              </a:ext>
            </a:extLst>
          </p:cNvPr>
          <p:cNvSpPr txBox="1"/>
          <p:nvPr/>
        </p:nvSpPr>
        <p:spPr>
          <a:xfrm>
            <a:off x="9838566" y="3436826"/>
            <a:ext cx="1590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200" b="1" dirty="0">
                <a:solidFill>
                  <a:schemeClr val="bg1"/>
                </a:solidFill>
              </a:rPr>
              <a:t>POST-</a:t>
            </a:r>
          </a:p>
          <a:p>
            <a:pPr lvl="0"/>
            <a:r>
              <a:rPr lang="en-US" sz="1200" b="1" dirty="0">
                <a:solidFill>
                  <a:schemeClr val="bg1"/>
                </a:solidFill>
              </a:rPr>
              <a:t>INTERVENTIONAL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STUDY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AC6EFE5-67D2-F9B1-F192-4E4CAF0FB7F0}"/>
              </a:ext>
            </a:extLst>
          </p:cNvPr>
          <p:cNvSpPr txBox="1"/>
          <p:nvPr/>
        </p:nvSpPr>
        <p:spPr>
          <a:xfrm>
            <a:off x="608215" y="1259570"/>
            <a:ext cx="3352803" cy="138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Objective:</a:t>
            </a:r>
          </a:p>
          <a:p>
            <a:r>
              <a:rPr lang="en-US" sz="1400" dirty="0">
                <a:solidFill>
                  <a:schemeClr val="tx1"/>
                </a:solidFill>
              </a:rPr>
              <a:t>To evaluate both the </a:t>
            </a:r>
            <a:r>
              <a:rPr lang="en-US" sz="1400" b="1" dirty="0">
                <a:solidFill>
                  <a:schemeClr val="tx1"/>
                </a:solidFill>
              </a:rPr>
              <a:t>effectiveness of the intervention </a:t>
            </a:r>
            <a:r>
              <a:rPr lang="en-US" sz="1400" dirty="0">
                <a:solidFill>
                  <a:schemeClr val="tx1"/>
                </a:solidFill>
              </a:rPr>
              <a:t>on malaria transmission (with a pre/post quasi-experimental design) and </a:t>
            </a:r>
            <a:r>
              <a:rPr lang="en-US" sz="1400" b="1" dirty="0">
                <a:solidFill>
                  <a:schemeClr val="tx1"/>
                </a:solidFill>
              </a:rPr>
              <a:t>its implementation </a:t>
            </a:r>
            <a:r>
              <a:rPr lang="en-US" sz="1400" dirty="0">
                <a:solidFill>
                  <a:schemeClr val="tx1"/>
                </a:solidFill>
              </a:rPr>
              <a:t>(with a mixed methods approach)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86D5A0E-930E-F6DA-93C3-19DB4A40F514}"/>
              </a:ext>
            </a:extLst>
          </p:cNvPr>
          <p:cNvSpPr txBox="1"/>
          <p:nvPr/>
        </p:nvSpPr>
        <p:spPr>
          <a:xfrm>
            <a:off x="5126239" y="2242706"/>
            <a:ext cx="3352803" cy="52322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Qualitative evaluation (survey)</a:t>
            </a:r>
            <a:r>
              <a:rPr lang="fr-FR" sz="1400" b="1" dirty="0">
                <a:solidFill>
                  <a:schemeClr val="tx1"/>
                </a:solidFill>
              </a:rPr>
              <a:t>:</a:t>
            </a:r>
          </a:p>
          <a:p>
            <a:r>
              <a:rPr lang="en-US" sz="1400" dirty="0">
                <a:solidFill>
                  <a:schemeClr val="tx1"/>
                </a:solidFill>
              </a:rPr>
              <a:t>Mediators/gold miners</a:t>
            </a:r>
          </a:p>
        </p:txBody>
      </p:sp>
    </p:spTree>
    <p:extLst>
      <p:ext uri="{BB962C8B-B14F-4D97-AF65-F5344CB8AC3E}">
        <p14:creationId xmlns:p14="http://schemas.microsoft.com/office/powerpoint/2010/main" val="4150454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7FF9808-AEA4-B86B-2916-7BDF59D6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330" y="2175437"/>
            <a:ext cx="8941777" cy="2785034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DE081E"/>
                </a:solidFill>
                <a:latin typeface="+mj-lt"/>
              </a:rPr>
              <a:t>Dr </a:t>
            </a:r>
            <a:r>
              <a:rPr lang="en-US" sz="4000" b="1" dirty="0" err="1">
                <a:solidFill>
                  <a:srgbClr val="DE081E"/>
                </a:solidFill>
                <a:latin typeface="+mj-lt"/>
              </a:rPr>
              <a:t>Maylis</a:t>
            </a:r>
            <a:r>
              <a:rPr lang="en-US" sz="4000" b="1" dirty="0">
                <a:solidFill>
                  <a:srgbClr val="DE081E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DE081E"/>
                </a:solidFill>
                <a:latin typeface="+mj-lt"/>
              </a:rPr>
              <a:t>Douine</a:t>
            </a:r>
            <a:br>
              <a:rPr lang="en-US" sz="4000" b="1" dirty="0">
                <a:latin typeface="+mj-lt"/>
              </a:rPr>
            </a:br>
            <a:r>
              <a:rPr lang="en-US" sz="4000" dirty="0">
                <a:latin typeface="+mj-lt"/>
              </a:rPr>
              <a:t>Centre </a:t>
            </a:r>
            <a:r>
              <a:rPr lang="en-US" sz="4000" dirty="0" err="1">
                <a:latin typeface="+mj-lt"/>
              </a:rPr>
              <a:t>d’Investigation</a:t>
            </a:r>
            <a:r>
              <a:rPr lang="en-US" sz="4000" dirty="0">
                <a:latin typeface="+mj-lt"/>
              </a:rPr>
              <a:t> Clinique Antilles-</a:t>
            </a:r>
            <a:r>
              <a:rPr lang="en-US" sz="4000" dirty="0" err="1">
                <a:latin typeface="+mj-lt"/>
              </a:rPr>
              <a:t>Guyane</a:t>
            </a:r>
            <a:r>
              <a:rPr lang="en-US" sz="4000" dirty="0">
                <a:latin typeface="+mj-lt"/>
              </a:rPr>
              <a:t> </a:t>
            </a:r>
            <a:br>
              <a:rPr lang="en-US" sz="4000" dirty="0">
                <a:latin typeface="+mj-lt"/>
              </a:rPr>
            </a:br>
            <a:r>
              <a:rPr lang="en-US" sz="4000" dirty="0" err="1">
                <a:latin typeface="+mj-lt"/>
              </a:rPr>
              <a:t>Inserm</a:t>
            </a:r>
            <a:r>
              <a:rPr lang="en-US" sz="4000" dirty="0">
                <a:latin typeface="+mj-lt"/>
              </a:rPr>
              <a:t> 1424</a:t>
            </a:r>
            <a:br>
              <a:rPr lang="en-US" sz="4000" dirty="0">
                <a:latin typeface="+mj-lt"/>
              </a:rPr>
            </a:br>
            <a:r>
              <a:rPr lang="en-US" sz="4000" dirty="0" err="1">
                <a:latin typeface="+mj-lt"/>
              </a:rPr>
              <a:t>Hôpital</a:t>
            </a:r>
            <a:r>
              <a:rPr lang="en-US" sz="4000" dirty="0">
                <a:latin typeface="+mj-lt"/>
              </a:rPr>
              <a:t> de Cayenne</a:t>
            </a:r>
            <a:br>
              <a:rPr lang="en-US" sz="4000" dirty="0">
                <a:latin typeface="+mj-lt"/>
              </a:rPr>
            </a:br>
            <a:r>
              <a:rPr lang="en-US" sz="4000" dirty="0" err="1">
                <a:latin typeface="+mj-lt"/>
              </a:rPr>
              <a:t>Guyane</a:t>
            </a:r>
            <a:br>
              <a:rPr lang="en-US" sz="4000" b="1" dirty="0">
                <a:latin typeface="+mj-lt"/>
              </a:rPr>
            </a:br>
            <a:br>
              <a:rPr lang="en-US" sz="4000" dirty="0">
                <a:latin typeface="+mj-lt"/>
              </a:rPr>
            </a:br>
            <a:r>
              <a:rPr lang="fr-FR" sz="4000" b="1" dirty="0">
                <a:solidFill>
                  <a:srgbClr val="DE081E"/>
                </a:solidFill>
                <a:latin typeface="+mj-lt"/>
              </a:rPr>
              <a:t>March 28, 2023</a:t>
            </a:r>
            <a:br>
              <a:rPr lang="fr-FR" sz="5400" b="1" i="1" dirty="0">
                <a:solidFill>
                  <a:schemeClr val="bg1"/>
                </a:solidFill>
                <a:latin typeface="+mj-lt"/>
              </a:rPr>
            </a:b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84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86B8E564-E44C-22D5-1398-C7537F4E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85005"/>
            <a:ext cx="10515600" cy="799880"/>
          </a:xfrm>
        </p:spPr>
        <p:txBody>
          <a:bodyPr>
            <a:normAutofit/>
          </a:bodyPr>
          <a:lstStyle/>
          <a:p>
            <a:r>
              <a:rPr lang="fr-FR" sz="4000" dirty="0"/>
              <a:t>CUREMA </a:t>
            </a:r>
            <a:r>
              <a:rPr lang="fr-FR" sz="4000" dirty="0" err="1"/>
              <a:t>Implementation</a:t>
            </a:r>
            <a:endParaRPr lang="fr-FR" sz="40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AC6EFE5-67D2-F9B1-F192-4E4CAF0FB7F0}"/>
              </a:ext>
            </a:extLst>
          </p:cNvPr>
          <p:cNvSpPr txBox="1"/>
          <p:nvPr/>
        </p:nvSpPr>
        <p:spPr>
          <a:xfrm>
            <a:off x="2050869" y="2076995"/>
            <a:ext cx="3926449" cy="31085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fr-FR" sz="1400" b="1" dirty="0"/>
              <a:t>Maroni:</a:t>
            </a:r>
          </a:p>
          <a:p>
            <a:r>
              <a:rPr lang="fr-FR" sz="1400" dirty="0"/>
              <a:t>March 2023</a:t>
            </a:r>
          </a:p>
          <a:p>
            <a:endParaRPr lang="fr-FR" sz="1400" dirty="0"/>
          </a:p>
          <a:p>
            <a:r>
              <a:rPr lang="fr-FR" sz="1400" b="1" dirty="0" err="1"/>
              <a:t>Oiapoque</a:t>
            </a:r>
            <a:r>
              <a:rPr lang="fr-FR" sz="1400" b="1" dirty="0"/>
              <a:t>:</a:t>
            </a:r>
          </a:p>
          <a:p>
            <a:r>
              <a:rPr lang="fr-FR" sz="1400" dirty="0"/>
              <a:t>July 2023</a:t>
            </a:r>
          </a:p>
          <a:p>
            <a:endParaRPr lang="fr-FR" sz="1400" dirty="0"/>
          </a:p>
          <a:p>
            <a:r>
              <a:rPr lang="fr-FR" sz="1400" b="1" dirty="0"/>
              <a:t>End of the </a:t>
            </a:r>
            <a:r>
              <a:rPr lang="fr-FR" sz="1400" b="1" dirty="0" err="1"/>
              <a:t>study</a:t>
            </a:r>
            <a:r>
              <a:rPr lang="fr-FR" sz="1400" b="1" dirty="0"/>
              <a:t>: </a:t>
            </a:r>
          </a:p>
          <a:p>
            <a:r>
              <a:rPr lang="fr-FR" sz="1400" dirty="0"/>
              <a:t>Q4 2024</a:t>
            </a:r>
          </a:p>
          <a:p>
            <a:endParaRPr lang="fr-FR" sz="1400" dirty="0"/>
          </a:p>
          <a:p>
            <a:r>
              <a:rPr lang="fr-FR" sz="1400" b="1" dirty="0"/>
              <a:t>Evaluation:</a:t>
            </a:r>
          </a:p>
          <a:p>
            <a:r>
              <a:rPr lang="en-US" sz="1400" dirty="0"/>
              <a:t>Cross-sectional studies</a:t>
            </a:r>
          </a:p>
          <a:p>
            <a:r>
              <a:rPr lang="en-US" sz="1400" dirty="0"/>
              <a:t>Before: end of 2022</a:t>
            </a:r>
          </a:p>
          <a:p>
            <a:r>
              <a:rPr lang="en-US" sz="1400" dirty="0"/>
              <a:t>After: end of 2024</a:t>
            </a:r>
          </a:p>
          <a:p>
            <a:r>
              <a:rPr lang="en-US" sz="1400" i="1" dirty="0"/>
              <a:t>(research beyond malaria)</a:t>
            </a:r>
            <a:endParaRPr lang="fr-FR" sz="1400" i="1" dirty="0"/>
          </a:p>
        </p:txBody>
      </p:sp>
      <p:pic>
        <p:nvPicPr>
          <p:cNvPr id="2" name="Picture 4" descr="C:\Users\yann.lambert.CHC\OneDrive\_TEMP\_Congrès 2022\PAVE 2022\Logo_Curema&amp;Malakit_HD.png">
            <a:extLst>
              <a:ext uri="{FF2B5EF4-FFF2-40B4-BE49-F238E27FC236}">
                <a16:creationId xmlns:a16="http://schemas.microsoft.com/office/drawing/2014/main" id="{62787BB6-E479-5A6E-D3E3-9A8F29639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485" y="-35865"/>
            <a:ext cx="26162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3FDDDAA-A9E3-D772-C2D1-56EF0DCBAA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611" y="1410789"/>
            <a:ext cx="5296281" cy="4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829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86B8E564-E44C-22D5-1398-C7537F4E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85005"/>
            <a:ext cx="10515600" cy="799880"/>
          </a:xfrm>
        </p:spPr>
        <p:txBody>
          <a:bodyPr>
            <a:normAutofit/>
          </a:bodyPr>
          <a:lstStyle/>
          <a:p>
            <a:r>
              <a:rPr lang="fr-FR" sz="4000" dirty="0"/>
              <a:t>Adverse </a:t>
            </a:r>
            <a:r>
              <a:rPr lang="fr-FR" sz="4000" dirty="0" err="1"/>
              <a:t>event</a:t>
            </a:r>
            <a:r>
              <a:rPr lang="fr-FR" sz="4000" dirty="0"/>
              <a:t> monitoring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AC6EFE5-67D2-F9B1-F192-4E4CAF0FB7F0}"/>
              </a:ext>
            </a:extLst>
          </p:cNvPr>
          <p:cNvSpPr txBox="1"/>
          <p:nvPr/>
        </p:nvSpPr>
        <p:spPr>
          <a:xfrm>
            <a:off x="1019175" y="2172629"/>
            <a:ext cx="3352803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1400" dirty="0"/>
              <a:t>Telephone or face-to-face follow-up by mediator</a:t>
            </a:r>
            <a:endParaRPr 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C97F79-2366-14D7-F0E7-27624FCD7898}"/>
              </a:ext>
            </a:extLst>
          </p:cNvPr>
          <p:cNvSpPr txBox="1"/>
          <p:nvPr/>
        </p:nvSpPr>
        <p:spPr>
          <a:xfrm>
            <a:off x="1019174" y="3209546"/>
            <a:ext cx="335280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1400" dirty="0"/>
              <a:t>Self-declaration by application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610787-5C32-284D-C42C-814E1F378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705" y="2172629"/>
            <a:ext cx="3332205" cy="3643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ACEAC6-BF27-4F65-E2F2-6AAD5064D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2948">
            <a:off x="6625779" y="2446034"/>
            <a:ext cx="1444920" cy="3097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F3F2C3C-85A9-F6F7-2B1A-D384E0781D30}"/>
              </a:ext>
            </a:extLst>
          </p:cNvPr>
          <p:cNvSpPr txBox="1"/>
          <p:nvPr/>
        </p:nvSpPr>
        <p:spPr>
          <a:xfrm>
            <a:off x="1024460" y="4031020"/>
            <a:ext cx="3629121" cy="7386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DE081E"/>
                </a:solidFill>
              </a:rPr>
              <a:t>Importance of ensuring participant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DE081E"/>
                </a:solidFill>
              </a:rPr>
              <a:t>Different benefit/risk balance for probabilistic treatment</a:t>
            </a:r>
          </a:p>
        </p:txBody>
      </p:sp>
    </p:spTree>
    <p:extLst>
      <p:ext uri="{BB962C8B-B14F-4D97-AF65-F5344CB8AC3E}">
        <p14:creationId xmlns:p14="http://schemas.microsoft.com/office/powerpoint/2010/main" val="592917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7FA001A-44EB-1CB4-317C-80C2AF51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111" y="1412875"/>
            <a:ext cx="8941777" cy="575536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DE081E"/>
                </a:solidFill>
              </a:rPr>
              <a:t>Partners &amp; Funders</a:t>
            </a:r>
            <a:endParaRPr lang="fr-FR" dirty="0">
              <a:solidFill>
                <a:srgbClr val="DE081E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266335E-F7D2-0D7D-079D-3996EE31858D}"/>
              </a:ext>
            </a:extLst>
          </p:cNvPr>
          <p:cNvSpPr txBox="1"/>
          <p:nvPr/>
        </p:nvSpPr>
        <p:spPr>
          <a:xfrm>
            <a:off x="6638250" y="1988411"/>
            <a:ext cx="38035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SCIENTIFIC PARTNERS: </a:t>
            </a:r>
            <a:r>
              <a:rPr lang="en-US" sz="1400" dirty="0"/>
              <a:t>Mahidol University, </a:t>
            </a:r>
            <a:r>
              <a:rPr lang="en-US" sz="1400" dirty="0" err="1"/>
              <a:t>IPCambodge</a:t>
            </a:r>
            <a:r>
              <a:rPr lang="en-US" sz="1400" dirty="0"/>
              <a:t>, PAVE (USA), Heredia University (Peru)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C6DA6A-6CC9-0BD4-70A5-43C7DE103A23}"/>
              </a:ext>
            </a:extLst>
          </p:cNvPr>
          <p:cNvSpPr txBox="1"/>
          <p:nvPr/>
        </p:nvSpPr>
        <p:spPr>
          <a:xfrm>
            <a:off x="6638250" y="3107046"/>
            <a:ext cx="3282761" cy="1557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80000"/>
              </a:lnSpc>
              <a:spcBef>
                <a:spcPts val="750"/>
              </a:spcBef>
            </a:pPr>
            <a:r>
              <a:rPr lang="fr-FR" sz="1400" b="1" dirty="0"/>
              <a:t>FUNDERS</a:t>
            </a:r>
          </a:p>
          <a:p>
            <a:endParaRPr lang="fr-FR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/>
                </a:solidFill>
              </a:rPr>
              <a:t>European</a:t>
            </a:r>
            <a:r>
              <a:rPr lang="fr-FR" sz="1400" dirty="0">
                <a:solidFill>
                  <a:schemeClr val="tx1"/>
                </a:solidFill>
              </a:rPr>
              <a:t> Funds PCIA (CTG)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CNES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Ministère de la Santé/ARS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Global </a:t>
            </a:r>
            <a:r>
              <a:rPr lang="fr-FR" sz="1400" dirty="0"/>
              <a:t>F</a:t>
            </a:r>
            <a:r>
              <a:rPr lang="fr-FR" sz="1400" dirty="0">
                <a:solidFill>
                  <a:schemeClr val="tx1"/>
                </a:solidFill>
              </a:rPr>
              <a:t>unds </a:t>
            </a:r>
            <a:r>
              <a:rPr lang="fr-FR" sz="1400" dirty="0" err="1">
                <a:solidFill>
                  <a:schemeClr val="tx1"/>
                </a:solidFill>
              </a:rPr>
              <a:t>through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 dirty="0" err="1">
                <a:solidFill>
                  <a:schemeClr val="tx1"/>
                </a:solidFill>
              </a:rPr>
              <a:t>MoH</a:t>
            </a:r>
            <a:r>
              <a:rPr lang="fr-FR" sz="1400" dirty="0">
                <a:solidFill>
                  <a:schemeClr val="tx1"/>
                </a:solidFill>
              </a:rPr>
              <a:t> Suriname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/>
                </a:solidFill>
              </a:rPr>
              <a:t>MoH</a:t>
            </a:r>
            <a:r>
              <a:rPr lang="fr-FR" sz="1400" dirty="0">
                <a:solidFill>
                  <a:schemeClr val="tx1"/>
                </a:solidFill>
              </a:rPr>
              <a:t> Brazil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F06DC14-0A4A-14D2-F22B-6D7191B71EC8}"/>
              </a:ext>
            </a:extLst>
          </p:cNvPr>
          <p:cNvSpPr txBox="1"/>
          <p:nvPr/>
        </p:nvSpPr>
        <p:spPr>
          <a:xfrm>
            <a:off x="2442991" y="1988411"/>
            <a:ext cx="328276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tx1"/>
                </a:solidFill>
              </a:rPr>
              <a:t>PARTNERS</a:t>
            </a:r>
          </a:p>
          <a:p>
            <a:r>
              <a:rPr lang="fr-FR" sz="1400" dirty="0"/>
              <a:t>France</a:t>
            </a:r>
            <a:endParaRPr lang="fr-FR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Ministère de la santé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IPP + IPG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CDPS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CTG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4581B98-1991-506B-536B-A4D33019699C}"/>
              </a:ext>
            </a:extLst>
          </p:cNvPr>
          <p:cNvSpPr txBox="1"/>
          <p:nvPr/>
        </p:nvSpPr>
        <p:spPr>
          <a:xfrm>
            <a:off x="2442990" y="3587653"/>
            <a:ext cx="32827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SURINAME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Ministry of </a:t>
            </a:r>
            <a:r>
              <a:rPr lang="fr-FR" sz="1400" dirty="0"/>
              <a:t>H</a:t>
            </a:r>
            <a:r>
              <a:rPr lang="fr-FR" sz="1400" dirty="0">
                <a:solidFill>
                  <a:schemeClr val="tx1"/>
                </a:solidFill>
              </a:rPr>
              <a:t>eath (Malaria Program)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Scientific </a:t>
            </a:r>
            <a:r>
              <a:rPr lang="fr-FR" sz="1400" dirty="0" err="1"/>
              <a:t>foundation</a:t>
            </a:r>
            <a:r>
              <a:rPr lang="fr-FR" sz="1400" dirty="0"/>
              <a:t> SWOS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24A0180-689C-A892-4933-7E8ACE77D598}"/>
              </a:ext>
            </a:extLst>
          </p:cNvPr>
          <p:cNvSpPr txBox="1"/>
          <p:nvPr/>
        </p:nvSpPr>
        <p:spPr>
          <a:xfrm>
            <a:off x="2442990" y="4326317"/>
            <a:ext cx="32827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BRAZIL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Ministry of </a:t>
            </a:r>
            <a:r>
              <a:rPr lang="fr-FR" sz="1400" dirty="0"/>
              <a:t>H</a:t>
            </a:r>
            <a:r>
              <a:rPr lang="fr-FR" sz="1400" dirty="0">
                <a:solidFill>
                  <a:schemeClr val="tx1"/>
                </a:solidFill>
              </a:rPr>
              <a:t>eath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Fiocruz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</a:rPr>
              <a:t>DPAC Association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C2AFC308-56A9-B955-5046-A7D304619C02}"/>
              </a:ext>
            </a:extLst>
          </p:cNvPr>
          <p:cNvGrpSpPr/>
          <p:nvPr/>
        </p:nvGrpSpPr>
        <p:grpSpPr>
          <a:xfrm>
            <a:off x="3171205" y="5396447"/>
            <a:ext cx="5849588" cy="1221976"/>
            <a:chOff x="3131671" y="5280424"/>
            <a:chExt cx="5849588" cy="122197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B3A0B3F-6794-2E25-4EBC-7FB9D0AE6CB4}"/>
                </a:ext>
              </a:extLst>
            </p:cNvPr>
            <p:cNvSpPr/>
            <p:nvPr/>
          </p:nvSpPr>
          <p:spPr>
            <a:xfrm>
              <a:off x="3131671" y="5280424"/>
              <a:ext cx="5849588" cy="1221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DD457381-F075-9146-6437-0B3638AEAB26}"/>
                </a:ext>
              </a:extLst>
            </p:cNvPr>
            <p:cNvGrpSpPr/>
            <p:nvPr/>
          </p:nvGrpSpPr>
          <p:grpSpPr>
            <a:xfrm>
              <a:off x="3210739" y="5280424"/>
              <a:ext cx="5770520" cy="1076918"/>
              <a:chOff x="736497" y="5379188"/>
              <a:chExt cx="7842577" cy="1463614"/>
            </a:xfrm>
          </p:grpSpPr>
          <p:grpSp>
            <p:nvGrpSpPr>
              <p:cNvPr id="45" name="Groupe 29">
                <a:extLst>
                  <a:ext uri="{FF2B5EF4-FFF2-40B4-BE49-F238E27FC236}">
                    <a16:creationId xmlns:a16="http://schemas.microsoft.com/office/drawing/2014/main" id="{909C1293-4D32-4E22-272F-E662D37D3B88}"/>
                  </a:ext>
                </a:extLst>
              </p:cNvPr>
              <p:cNvGrpSpPr/>
              <p:nvPr/>
            </p:nvGrpSpPr>
            <p:grpSpPr>
              <a:xfrm>
                <a:off x="7004958" y="5379188"/>
                <a:ext cx="1574116" cy="821396"/>
                <a:chOff x="6617780" y="5348393"/>
                <a:chExt cx="1668996" cy="705501"/>
              </a:xfrm>
            </p:grpSpPr>
            <p:pic>
              <p:nvPicPr>
                <p:cNvPr id="58" name="Picture 4" descr="T:\4. ACTIVITES SCIENTIFIQUES\IV.3. Projets en cours\MalaKit\6_GESTION_PROJET\LOGOS\Logos final\Europe PCIA.jpg">
                  <a:extLst>
                    <a:ext uri="{FF2B5EF4-FFF2-40B4-BE49-F238E27FC236}">
                      <a16:creationId xmlns:a16="http://schemas.microsoft.com/office/drawing/2014/main" id="{0AFD22B8-45EC-FF34-73BA-A5C2BB3787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17780" y="5348477"/>
                  <a:ext cx="828000" cy="705333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" name="Picture 6" descr="T:\4. ACTIVITES SCIENTIFIQUES\IV.3. Projets en cours\MalaKit\6_GESTION_PROJET\LOGOS\Logos final\Drapeau UE avec mention UE.jpg">
                  <a:extLst>
                    <a:ext uri="{FF2B5EF4-FFF2-40B4-BE49-F238E27FC236}">
                      <a16:creationId xmlns:a16="http://schemas.microsoft.com/office/drawing/2014/main" id="{C8C7DCDD-29C4-2C1A-DDFF-F35CE4C6BF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7458776" y="5348393"/>
                  <a:ext cx="828000" cy="70550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46" name="Image 25" descr="T:\4. ACTIVITES SCIENTIFIQUES\IV.3. Projets en cours\MalaKit\6_GESTION_PROJET\Logos\logo dpac.jpg">
                <a:extLst>
                  <a:ext uri="{FF2B5EF4-FFF2-40B4-BE49-F238E27FC236}">
                    <a16:creationId xmlns:a16="http://schemas.microsoft.com/office/drawing/2014/main" id="{EF27B779-9978-BDBB-9522-E18ACB039B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029326" y="5438106"/>
                <a:ext cx="610200" cy="609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imageZoomCompi298ozimageimage" descr="The Global Fund">
                <a:extLst>
                  <a:ext uri="{FF2B5EF4-FFF2-40B4-BE49-F238E27FC236}">
                    <a16:creationId xmlns:a16="http://schemas.microsoft.com/office/drawing/2014/main" id="{A68A32F1-7DF0-224F-F4AE-EBDF5D3189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1345" y="6086186"/>
                <a:ext cx="1001888" cy="726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Image 47" descr="Logo Malaria Programma Nw_2018.jpg">
                <a:extLst>
                  <a:ext uri="{FF2B5EF4-FFF2-40B4-BE49-F238E27FC236}">
                    <a16:creationId xmlns:a16="http://schemas.microsoft.com/office/drawing/2014/main" id="{1645A228-D3E1-48F1-6E49-AD171799A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410527" y="6136255"/>
                <a:ext cx="706547" cy="706547"/>
              </a:xfrm>
              <a:prstGeom prst="rect">
                <a:avLst/>
              </a:prstGeom>
            </p:spPr>
          </p:pic>
          <p:pic>
            <p:nvPicPr>
              <p:cNvPr id="49" name="Image 37" descr="T:\4. ACTIVITES SCIENTIFIQUES\IV.3. Projets en cours\MalaKit\6_GESTION_PROJET\Logos\20151124-arszika.jpg">
                <a:extLst>
                  <a:ext uri="{FF2B5EF4-FFF2-40B4-BE49-F238E27FC236}">
                    <a16:creationId xmlns:a16="http://schemas.microsoft.com/office/drawing/2014/main" id="{2C2155AF-9E34-4E01-0A19-F83CE04731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010494" y="5549877"/>
                <a:ext cx="697893" cy="4496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2" descr="T:\4. ACTIVITES SCIENTIFIQUES\IV.3. Projets en cours\MalaKit\6_GESTION_PROJET\LOGOS\Logos final\Logo Sus MS 280x256.png">
                <a:extLst>
                  <a:ext uri="{FF2B5EF4-FFF2-40B4-BE49-F238E27FC236}">
                    <a16:creationId xmlns:a16="http://schemas.microsoft.com/office/drawing/2014/main" id="{E426629A-83C8-083C-7270-283B6B0E5E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573147" y="6200486"/>
                <a:ext cx="702534" cy="642316"/>
              </a:xfrm>
              <a:prstGeom prst="rect">
                <a:avLst/>
              </a:prstGeom>
              <a:noFill/>
            </p:spPr>
          </p:pic>
          <p:pic>
            <p:nvPicPr>
              <p:cNvPr id="51" name="Picture 5" descr="T:\4. ACTIVITES SCIENTIFIQUES\IV.3. Projets en cours\MalaKit\6_GESTION_PROJET\LOGOS\Logos final\SWOS.png">
                <a:extLst>
                  <a:ext uri="{FF2B5EF4-FFF2-40B4-BE49-F238E27FC236}">
                    <a16:creationId xmlns:a16="http://schemas.microsoft.com/office/drawing/2014/main" id="{CAC9226C-513A-E0F7-1EAC-DA95F134C2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215791" y="6165599"/>
                <a:ext cx="738663" cy="627569"/>
              </a:xfrm>
              <a:prstGeom prst="rect">
                <a:avLst/>
              </a:prstGeom>
              <a:noFill/>
            </p:spPr>
          </p:pic>
          <p:pic>
            <p:nvPicPr>
              <p:cNvPr id="52" name="Picture 2" descr="Resultado de imagem para fiocruz logomarca">
                <a:extLst>
                  <a:ext uri="{FF2B5EF4-FFF2-40B4-BE49-F238E27FC236}">
                    <a16:creationId xmlns:a16="http://schemas.microsoft.com/office/drawing/2014/main" id="{5E86FCA1-A2FD-B30A-C566-BC06D53DD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7211" y="5422908"/>
                <a:ext cx="610200" cy="703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2" descr="\\Chc-nas\travail\CIC\4. ACTIVITES SCIENTIFIQUES\IV.3. Projets en cours\MalaKit\6_GESTION_PROJET\LOGOS\nouveaux logos CHC\CHC 2020 fond blanc.jpg">
                <a:extLst>
                  <a:ext uri="{FF2B5EF4-FFF2-40B4-BE49-F238E27FC236}">
                    <a16:creationId xmlns:a16="http://schemas.microsoft.com/office/drawing/2014/main" id="{17D2EAC7-64D2-555F-C162-F4F7007D46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5157" y="5386170"/>
                <a:ext cx="835103" cy="7794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>
                <a:extLst>
                  <a:ext uri="{FF2B5EF4-FFF2-40B4-BE49-F238E27FC236}">
                    <a16:creationId xmlns:a16="http://schemas.microsoft.com/office/drawing/2014/main" id="{3292E012-CBB8-251C-7215-EDFAA1DA1D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2996" y="6176186"/>
                <a:ext cx="957363" cy="5438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Image 36" descr="logo-inserm-rvb.png">
                <a:extLst>
                  <a:ext uri="{FF2B5EF4-FFF2-40B4-BE49-F238E27FC236}">
                    <a16:creationId xmlns:a16="http://schemas.microsoft.com/office/drawing/2014/main" id="{39D6674A-99BC-3E99-D033-D4A7BD487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826" t="10135" r="8434" b="8783"/>
              <a:stretch>
                <a:fillRect/>
              </a:stretch>
            </p:blipFill>
            <p:spPr bwMode="auto">
              <a:xfrm>
                <a:off x="1817063" y="5612844"/>
                <a:ext cx="835103" cy="430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id="{7187F4B6-C0A7-A923-C441-B14937CB7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5070" y="6176186"/>
                <a:ext cx="650568" cy="642316"/>
              </a:xfrm>
              <a:prstGeom prst="rect">
                <a:avLst/>
              </a:prstGeom>
            </p:spPr>
          </p:pic>
          <p:pic>
            <p:nvPicPr>
              <p:cNvPr id="57" name="Image 34" descr="logo CIC-EC V2">
                <a:extLst>
                  <a:ext uri="{FF2B5EF4-FFF2-40B4-BE49-F238E27FC236}">
                    <a16:creationId xmlns:a16="http://schemas.microsoft.com/office/drawing/2014/main" id="{9CE554F1-5ADB-E2A8-E7C9-2B55768738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736497" y="5493675"/>
                <a:ext cx="1011297" cy="5620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469277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86B8E564-E44C-22D5-1398-C7537F4E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362813"/>
            <a:ext cx="10515600" cy="193625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‘IN THE FIGHT AGAINST MALARIA, INTERNATIONAL COOPERATION IS NECESSARY’ </a:t>
            </a:r>
            <a:br>
              <a:rPr lang="en-US" sz="3600" dirty="0"/>
            </a:br>
            <a:r>
              <a:rPr lang="en-US" sz="3600" dirty="0"/>
              <a:t>Pr. Jérôme Salomon</a:t>
            </a:r>
            <a:br>
              <a:rPr lang="en-US" sz="3600" dirty="0"/>
            </a:br>
            <a:r>
              <a:rPr lang="en-US" sz="3100" dirty="0">
                <a:solidFill>
                  <a:schemeClr val="tx1"/>
                </a:solidFill>
              </a:rPr>
              <a:t>Directeur </a:t>
            </a:r>
            <a:r>
              <a:rPr lang="en-US" sz="3100" dirty="0" err="1">
                <a:solidFill>
                  <a:schemeClr val="tx1"/>
                </a:solidFill>
              </a:rPr>
              <a:t>Général</a:t>
            </a:r>
            <a:r>
              <a:rPr lang="en-US" sz="3100" dirty="0">
                <a:solidFill>
                  <a:schemeClr val="tx1"/>
                </a:solidFill>
              </a:rPr>
              <a:t> de la </a:t>
            </a:r>
            <a:r>
              <a:rPr lang="en-US" sz="3100" dirty="0" err="1">
                <a:solidFill>
                  <a:schemeClr val="tx1"/>
                </a:solidFill>
              </a:rPr>
              <a:t>Santé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7146171-CC47-0DAB-AF41-B0A2D6F34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071" y="735105"/>
            <a:ext cx="3884706" cy="5760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0D6DF9-9AB1-2A8D-C83A-B48874E8B9BF}"/>
              </a:ext>
            </a:extLst>
          </p:cNvPr>
          <p:cNvSpPr/>
          <p:nvPr/>
        </p:nvSpPr>
        <p:spPr>
          <a:xfrm>
            <a:off x="7094071" y="5990179"/>
            <a:ext cx="2181202" cy="1817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834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D94C48-9A83-3654-E5CC-EEE7A8FC8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331" y="2598372"/>
            <a:ext cx="8845062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DE081E"/>
                </a:solidFill>
              </a:rPr>
              <a:t>Thank you!</a:t>
            </a:r>
            <a:endParaRPr lang="fr-FR" sz="5400" b="1" dirty="0">
              <a:solidFill>
                <a:srgbClr val="DE081E"/>
              </a:solidFill>
            </a:endParaRPr>
          </a:p>
        </p:txBody>
      </p:sp>
      <p:pic>
        <p:nvPicPr>
          <p:cNvPr id="3" name="Picture 4" descr="C:\Users\yann.lambert.CHC\OneDrive\_TEMP\_Congrès 2022\PAVE 2022\Logo_Curema&amp;Malakit_HD.png">
            <a:extLst>
              <a:ext uri="{FF2B5EF4-FFF2-40B4-BE49-F238E27FC236}">
                <a16:creationId xmlns:a16="http://schemas.microsoft.com/office/drawing/2014/main" id="{2443CE63-4EEA-AD1D-039F-83718CD1C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0995" y="0"/>
            <a:ext cx="4342445" cy="30565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758203-9815-64C7-427D-B7E59ADDE199}"/>
              </a:ext>
            </a:extLst>
          </p:cNvPr>
          <p:cNvSpPr txBox="1"/>
          <p:nvPr/>
        </p:nvSpPr>
        <p:spPr>
          <a:xfrm>
            <a:off x="3035660" y="3801426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www.malakit-project.org</a:t>
            </a:r>
            <a:endParaRPr lang="fr-FR" dirty="0">
              <a:solidFill>
                <a:srgbClr val="0070C0"/>
              </a:solidFill>
            </a:endParaRPr>
          </a:p>
          <a:p>
            <a:pPr algn="ctr"/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00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E0BB32-3498-90D0-2197-827451389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0" i="0" dirty="0">
                <a:effectLst/>
                <a:latin typeface="+mn-lt"/>
              </a:rPr>
              <a:t>Malaria challenges in French Guiana in early 2010's</a:t>
            </a:r>
            <a:endParaRPr lang="fr-FR" sz="4000" dirty="0">
              <a:latin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A5A67E-2826-0581-DA06-6B3CA382B549}"/>
              </a:ext>
            </a:extLst>
          </p:cNvPr>
          <p:cNvSpPr txBox="1"/>
          <p:nvPr/>
        </p:nvSpPr>
        <p:spPr>
          <a:xfrm>
            <a:off x="370542" y="1233488"/>
            <a:ext cx="51923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/>
              <a:t>&gt;1 000 cases/</a:t>
            </a:r>
            <a:r>
              <a:rPr lang="fr-FR" sz="1400" b="1" dirty="0" err="1"/>
              <a:t>year</a:t>
            </a:r>
            <a:endParaRPr lang="fr-FR" sz="14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E7E34F-5052-BFF4-C796-7DF40DA07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42" y="1719648"/>
            <a:ext cx="5192373" cy="362800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B1A4DE0-4E8F-16C5-E3D6-727F6E540F02}"/>
              </a:ext>
            </a:extLst>
          </p:cNvPr>
          <p:cNvGrpSpPr/>
          <p:nvPr/>
        </p:nvGrpSpPr>
        <p:grpSpPr>
          <a:xfrm>
            <a:off x="1019175" y="6058627"/>
            <a:ext cx="2044979" cy="313932"/>
            <a:chOff x="5959831" y="1845215"/>
            <a:chExt cx="2044979" cy="3139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C2A5A74-83D2-C46E-861B-751A097A4639}"/>
                </a:ext>
              </a:extLst>
            </p:cNvPr>
            <p:cNvSpPr/>
            <p:nvPr/>
          </p:nvSpPr>
          <p:spPr>
            <a:xfrm>
              <a:off x="5959831" y="1845215"/>
              <a:ext cx="2044979" cy="313932"/>
            </a:xfrm>
            <a:prstGeom prst="rect">
              <a:avLst/>
            </a:prstGeom>
            <a:solidFill>
              <a:srgbClr val="4866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" name="ZoneTexte 9">
              <a:extLst>
                <a:ext uri="{FF2B5EF4-FFF2-40B4-BE49-F238E27FC236}">
                  <a16:creationId xmlns:a16="http://schemas.microsoft.com/office/drawing/2014/main" id="{F4087E23-0047-095C-9C9E-2126D3BBC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4541" y="1886765"/>
              <a:ext cx="181555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fr-FR" sz="1000" dirty="0">
                  <a:solidFill>
                    <a:schemeClr val="bg1"/>
                  </a:solidFill>
                </a:rPr>
                <a:t>Musset 2014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63EEAB47-CF59-A60B-E2F8-8D3886E1850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1" t="11564" r="41580" b="5669"/>
          <a:stretch/>
        </p:blipFill>
        <p:spPr bwMode="auto">
          <a:xfrm>
            <a:off x="6804338" y="798092"/>
            <a:ext cx="2989078" cy="4180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E7E3300-EF18-6632-A523-8A4C7677F550}"/>
              </a:ext>
            </a:extLst>
          </p:cNvPr>
          <p:cNvSpPr txBox="1"/>
          <p:nvPr/>
        </p:nvSpPr>
        <p:spPr>
          <a:xfrm>
            <a:off x="6804338" y="4978321"/>
            <a:ext cx="33348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Indigenous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Illegal gold miners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Military personnel/Foresters</a:t>
            </a:r>
          </a:p>
        </p:txBody>
      </p:sp>
    </p:spTree>
    <p:extLst>
      <p:ext uri="{BB962C8B-B14F-4D97-AF65-F5344CB8AC3E}">
        <p14:creationId xmlns:p14="http://schemas.microsoft.com/office/powerpoint/2010/main" val="1048902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F00F5-403D-63FF-FD8E-3FC79E85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85005"/>
            <a:ext cx="10515600" cy="1074430"/>
          </a:xfrm>
        </p:spPr>
        <p:txBody>
          <a:bodyPr>
            <a:noAutofit/>
          </a:bodyPr>
          <a:lstStyle/>
          <a:p>
            <a:r>
              <a:rPr lang="en-US" sz="4000" dirty="0"/>
              <a:t>Specific studies: Major transmission intensity on gold panning sites</a:t>
            </a:r>
            <a:endParaRPr lang="fr-FR" sz="4000" dirty="0"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90EAC0-2377-D663-CACE-730F381A7C88}"/>
              </a:ext>
            </a:extLst>
          </p:cNvPr>
          <p:cNvSpPr txBox="1"/>
          <p:nvPr/>
        </p:nvSpPr>
        <p:spPr>
          <a:xfrm>
            <a:off x="1019174" y="1417779"/>
            <a:ext cx="3352803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fr-FR" sz="1400" b="1" dirty="0">
                <a:solidFill>
                  <a:srgbClr val="DE081E"/>
                </a:solidFill>
              </a:rPr>
              <a:t>2014 Eaux-Claires (SSA)</a:t>
            </a:r>
            <a:endParaRPr lang="fr-FR" sz="1400" b="1" i="0" u="none" strike="noStrike" kern="1200" cap="none" spc="0" baseline="0" dirty="0">
              <a:solidFill>
                <a:srgbClr val="000000"/>
              </a:solidFill>
              <a:uFillTx/>
              <a:ea typeface="Calibri" pitchFamily="34"/>
              <a:cs typeface="Times New Roman" pitchFamily="18"/>
            </a:endParaRPr>
          </a:p>
          <a:p>
            <a:endParaRPr lang="fr-FR" sz="1400" dirty="0"/>
          </a:p>
          <a:p>
            <a:r>
              <a:rPr lang="fr-FR" sz="1400" dirty="0"/>
              <a:t>PCR </a:t>
            </a:r>
            <a:r>
              <a:rPr lang="fr-FR" sz="1400" dirty="0" err="1"/>
              <a:t>prevalence</a:t>
            </a:r>
            <a:r>
              <a:rPr lang="fr-FR" sz="1400" dirty="0"/>
              <a:t>: 46%</a:t>
            </a:r>
          </a:p>
          <a:p>
            <a:r>
              <a:rPr lang="fr-FR" sz="1400" i="1" dirty="0"/>
              <a:t>P. </a:t>
            </a:r>
            <a:r>
              <a:rPr lang="fr-FR" sz="1400" i="1" dirty="0" err="1"/>
              <a:t>falci</a:t>
            </a:r>
            <a:r>
              <a:rPr lang="fr-FR" sz="1400" i="1" dirty="0"/>
              <a:t>: 70%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860D502-1659-FE31-EF87-902DB49BE5FF}"/>
              </a:ext>
            </a:extLst>
          </p:cNvPr>
          <p:cNvGrpSpPr/>
          <p:nvPr/>
        </p:nvGrpSpPr>
        <p:grpSpPr>
          <a:xfrm>
            <a:off x="1019174" y="5885785"/>
            <a:ext cx="2440043" cy="486773"/>
            <a:chOff x="5959830" y="1672373"/>
            <a:chExt cx="2440043" cy="4867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89A9E3-3635-71AF-5244-FFB55E5DFB68}"/>
                </a:ext>
              </a:extLst>
            </p:cNvPr>
            <p:cNvSpPr/>
            <p:nvPr/>
          </p:nvSpPr>
          <p:spPr>
            <a:xfrm>
              <a:off x="5959830" y="1672373"/>
              <a:ext cx="2440043" cy="486773"/>
            </a:xfrm>
            <a:prstGeom prst="rect">
              <a:avLst/>
            </a:prstGeom>
            <a:solidFill>
              <a:srgbClr val="4866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400"/>
            </a:p>
          </p:txBody>
        </p:sp>
        <p:sp>
          <p:nvSpPr>
            <p:cNvPr id="6" name="ZoneTexte 9">
              <a:extLst>
                <a:ext uri="{FF2B5EF4-FFF2-40B4-BE49-F238E27FC236}">
                  <a16:creationId xmlns:a16="http://schemas.microsoft.com/office/drawing/2014/main" id="{FCCCE81D-6921-24B6-BB9C-B7E4F58138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6252" y="1730140"/>
              <a:ext cx="2147197" cy="39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fr-FR" sz="1100" dirty="0">
                  <a:solidFill>
                    <a:schemeClr val="bg1"/>
                  </a:solidFill>
                </a:rPr>
                <a:t>Pommier de </a:t>
              </a:r>
              <a:r>
                <a:rPr lang="fr-FR" sz="1100" dirty="0" err="1">
                  <a:solidFill>
                    <a:schemeClr val="bg1"/>
                  </a:solidFill>
                </a:rPr>
                <a:t>Santi</a:t>
              </a:r>
              <a:r>
                <a:rPr lang="fr-FR" sz="1100" dirty="0">
                  <a:solidFill>
                    <a:schemeClr val="bg1"/>
                  </a:solidFill>
                </a:rPr>
                <a:t> 2017</a:t>
              </a:r>
              <a:br>
                <a:rPr lang="fr-FR" sz="1100" dirty="0">
                  <a:solidFill>
                    <a:schemeClr val="bg1"/>
                  </a:solidFill>
                </a:rPr>
              </a:br>
              <a:r>
                <a:rPr lang="fr-FR" sz="1100" dirty="0" err="1">
                  <a:solidFill>
                    <a:schemeClr val="bg1"/>
                  </a:solidFill>
                </a:rPr>
                <a:t>Douine</a:t>
              </a:r>
              <a:r>
                <a:rPr lang="fr-FR" sz="1100" dirty="0">
                  <a:solidFill>
                    <a:schemeClr val="bg1"/>
                  </a:solidFill>
                </a:rPr>
                <a:t> 2016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9C2FA7BA-6CFB-9F65-0E66-F67D4650A11D}"/>
              </a:ext>
            </a:extLst>
          </p:cNvPr>
          <p:cNvSpPr txBox="1"/>
          <p:nvPr/>
        </p:nvSpPr>
        <p:spPr>
          <a:xfrm>
            <a:off x="1019173" y="2563993"/>
            <a:ext cx="3352803" cy="138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fr-FR" sz="1400" b="1" dirty="0">
                <a:solidFill>
                  <a:srgbClr val="DE081E"/>
                </a:solidFill>
              </a:rPr>
              <a:t>2015 </a:t>
            </a:r>
            <a:r>
              <a:rPr lang="fr-FR" sz="1400" b="1" dirty="0" err="1">
                <a:solidFill>
                  <a:srgbClr val="DE081E"/>
                </a:solidFill>
              </a:rPr>
              <a:t>Orpal</a:t>
            </a:r>
            <a:r>
              <a:rPr lang="fr-FR" sz="1400" b="1" dirty="0">
                <a:solidFill>
                  <a:srgbClr val="DE081E"/>
                </a:solidFill>
              </a:rPr>
              <a:t> (CIC)</a:t>
            </a:r>
          </a:p>
          <a:p>
            <a:endParaRPr lang="fr-FR" sz="1400" dirty="0"/>
          </a:p>
          <a:p>
            <a:r>
              <a:rPr lang="fr-FR" sz="1400" dirty="0"/>
              <a:t>Malaria </a:t>
            </a:r>
            <a:r>
              <a:rPr lang="fr-FR" sz="1400" dirty="0" err="1"/>
              <a:t>prevalence</a:t>
            </a:r>
            <a:r>
              <a:rPr lang="fr-FR" sz="1400" dirty="0"/>
              <a:t>: 22%	</a:t>
            </a:r>
          </a:p>
          <a:p>
            <a:r>
              <a:rPr lang="fr-FR" sz="1400" i="1" dirty="0"/>
              <a:t>P. falciparum: 60%</a:t>
            </a:r>
            <a:endParaRPr lang="fr-FR" sz="1400" dirty="0"/>
          </a:p>
          <a:p>
            <a:r>
              <a:rPr lang="fr-FR" sz="1400" dirty="0"/>
              <a:t>Self-</a:t>
            </a:r>
            <a:r>
              <a:rPr lang="en-US" sz="1400" dirty="0"/>
              <a:t>medication</a:t>
            </a:r>
            <a:r>
              <a:rPr lang="fr-FR" sz="1400" dirty="0"/>
              <a:t>: 52%</a:t>
            </a:r>
          </a:p>
          <a:p>
            <a:r>
              <a:rPr lang="fr-FR" sz="1400" dirty="0"/>
              <a:t>With ACT: 90%</a:t>
            </a:r>
            <a:endParaRPr lang="en-US" sz="1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2CB6AB-387B-833C-E751-82704DC36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606" y="1235818"/>
            <a:ext cx="4094464" cy="48924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6AB5008-2FCC-57BE-0EA9-FB1E75A0BC7E}"/>
              </a:ext>
            </a:extLst>
          </p:cNvPr>
          <p:cNvSpPr txBox="1"/>
          <p:nvPr/>
        </p:nvSpPr>
        <p:spPr>
          <a:xfrm>
            <a:off x="1019174" y="3948988"/>
            <a:ext cx="286206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/>
              <a:t>ACT=</a:t>
            </a:r>
            <a:r>
              <a:rPr lang="fr-FR" sz="1000" dirty="0" err="1"/>
              <a:t>Artemisinin-based</a:t>
            </a:r>
            <a:r>
              <a:rPr lang="fr-FR" sz="1000" dirty="0"/>
              <a:t> combination </a:t>
            </a:r>
            <a:r>
              <a:rPr lang="fr-FR" sz="1000" dirty="0" err="1"/>
              <a:t>therapy</a:t>
            </a:r>
            <a:endParaRPr lang="fr-FR" sz="1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D15CEEF-13D8-57F8-90EF-527B535D0B13}"/>
              </a:ext>
            </a:extLst>
          </p:cNvPr>
          <p:cNvSpPr txBox="1"/>
          <p:nvPr/>
        </p:nvSpPr>
        <p:spPr>
          <a:xfrm>
            <a:off x="971361" y="4611778"/>
            <a:ext cx="3352803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1400" b="1" dirty="0">
                <a:solidFill>
                  <a:srgbClr val="DE081E"/>
                </a:solidFill>
              </a:rPr>
              <a:t>Black-market medication could lead to artemisinin resistance </a:t>
            </a:r>
          </a:p>
        </p:txBody>
      </p:sp>
    </p:spTree>
    <p:extLst>
      <p:ext uri="{BB962C8B-B14F-4D97-AF65-F5344CB8AC3E}">
        <p14:creationId xmlns:p14="http://schemas.microsoft.com/office/powerpoint/2010/main" val="1791249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F00F5-403D-63FF-FD8E-3FC79E85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8" y="85005"/>
            <a:ext cx="10848789" cy="1074430"/>
          </a:xfrm>
        </p:spPr>
        <p:txBody>
          <a:bodyPr>
            <a:noAutofit/>
          </a:bodyPr>
          <a:lstStyle/>
          <a:p>
            <a:r>
              <a:rPr lang="en-US" sz="4000" dirty="0"/>
              <a:t>Under-detection of forest malaria in the surveillance system</a:t>
            </a:r>
            <a:endParaRPr lang="fr-FR" sz="4000" dirty="0"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90EAC0-2377-D663-CACE-730F381A7C88}"/>
              </a:ext>
            </a:extLst>
          </p:cNvPr>
          <p:cNvSpPr txBox="1"/>
          <p:nvPr/>
        </p:nvSpPr>
        <p:spPr>
          <a:xfrm>
            <a:off x="5558407" y="1664954"/>
            <a:ext cx="335280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prstClr val="black"/>
                </a:solidFill>
              </a:rPr>
              <a:t>258 cases </a:t>
            </a:r>
            <a:r>
              <a:rPr lang="fr-FR" sz="1400" dirty="0" err="1">
                <a:solidFill>
                  <a:prstClr val="black"/>
                </a:solidFill>
              </a:rPr>
              <a:t>detected</a:t>
            </a:r>
            <a:r>
              <a:rPr lang="fr-FR" sz="1400" dirty="0">
                <a:solidFill>
                  <a:prstClr val="black"/>
                </a:solidFill>
              </a:rPr>
              <a:t> in French </a:t>
            </a:r>
            <a:r>
              <a:rPr lang="fr-FR" sz="1400" dirty="0" err="1">
                <a:solidFill>
                  <a:prstClr val="black"/>
                </a:solidFill>
              </a:rPr>
              <a:t>Guiana</a:t>
            </a:r>
            <a:r>
              <a:rPr lang="fr-FR" sz="1400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860D502-1659-FE31-EF87-902DB49BE5FF}"/>
              </a:ext>
            </a:extLst>
          </p:cNvPr>
          <p:cNvGrpSpPr/>
          <p:nvPr/>
        </p:nvGrpSpPr>
        <p:grpSpPr>
          <a:xfrm>
            <a:off x="1019174" y="5885785"/>
            <a:ext cx="5076826" cy="486773"/>
            <a:chOff x="5959830" y="1672373"/>
            <a:chExt cx="5076826" cy="4867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89A9E3-3635-71AF-5244-FFB55E5DFB68}"/>
                </a:ext>
              </a:extLst>
            </p:cNvPr>
            <p:cNvSpPr/>
            <p:nvPr/>
          </p:nvSpPr>
          <p:spPr>
            <a:xfrm>
              <a:off x="5959830" y="1672373"/>
              <a:ext cx="5076826" cy="486773"/>
            </a:xfrm>
            <a:prstGeom prst="rect">
              <a:avLst/>
            </a:prstGeom>
            <a:solidFill>
              <a:srgbClr val="4866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" name="ZoneTexte 9">
              <a:extLst>
                <a:ext uri="{FF2B5EF4-FFF2-40B4-BE49-F238E27FC236}">
                  <a16:creationId xmlns:a16="http://schemas.microsoft.com/office/drawing/2014/main" id="{FCCCE81D-6921-24B6-BB9C-B7E4F58138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6252" y="1730140"/>
              <a:ext cx="47690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fr-FR" sz="1000" dirty="0">
                  <a:solidFill>
                    <a:schemeClr val="bg1"/>
                  </a:solidFill>
                </a:rPr>
                <a:t>Surveillance 2016: CIRE Guyane, Malaria program Suriname, Malaria program, Brazil </a:t>
              </a:r>
              <a:br>
                <a:rPr lang="fr-FR" sz="1000" dirty="0">
                  <a:solidFill>
                    <a:schemeClr val="bg1"/>
                  </a:solidFill>
                </a:rPr>
              </a:br>
              <a:r>
                <a:rPr lang="fr-FR" sz="1000" dirty="0" err="1">
                  <a:solidFill>
                    <a:schemeClr val="bg1"/>
                  </a:solidFill>
                </a:rPr>
                <a:t>Assessment</a:t>
              </a:r>
              <a:r>
                <a:rPr lang="fr-FR" sz="1000" dirty="0">
                  <a:solidFill>
                    <a:schemeClr val="bg1"/>
                  </a:solidFill>
                </a:rPr>
                <a:t> of </a:t>
              </a:r>
              <a:r>
                <a:rPr lang="fr-FR" sz="1000" dirty="0" err="1">
                  <a:solidFill>
                    <a:schemeClr val="bg1"/>
                  </a:solidFill>
                </a:rPr>
                <a:t>asymptomatic</a:t>
              </a:r>
              <a:r>
                <a:rPr lang="fr-FR" sz="1000" dirty="0">
                  <a:solidFill>
                    <a:schemeClr val="bg1"/>
                  </a:solidFill>
                </a:rPr>
                <a:t> carriers: </a:t>
              </a:r>
              <a:r>
                <a:rPr lang="fr-FR" sz="1000" dirty="0" err="1">
                  <a:solidFill>
                    <a:schemeClr val="bg1"/>
                  </a:solidFill>
                </a:rPr>
                <a:t>Orpal</a:t>
              </a:r>
              <a:r>
                <a:rPr lang="fr-FR" sz="1000" dirty="0">
                  <a:solidFill>
                    <a:schemeClr val="bg1"/>
                  </a:solidFill>
                </a:rPr>
                <a:t> </a:t>
              </a:r>
              <a:r>
                <a:rPr lang="fr-FR" sz="1000" dirty="0" err="1">
                  <a:solidFill>
                    <a:schemeClr val="bg1"/>
                  </a:solidFill>
                </a:rPr>
                <a:t>Study</a:t>
              </a:r>
              <a:r>
                <a:rPr lang="fr-FR" sz="1000" dirty="0">
                  <a:solidFill>
                    <a:schemeClr val="bg1"/>
                  </a:solidFill>
                </a:rPr>
                <a:t> 2015</a:t>
              </a:r>
            </a:p>
          </p:txBody>
        </p:sp>
      </p:grpSp>
      <p:pic>
        <p:nvPicPr>
          <p:cNvPr id="9" name="Picture 6" descr="Résultat de recherche d'images pour &quot;iceberg&quot;">
            <a:extLst>
              <a:ext uri="{FF2B5EF4-FFF2-40B4-BE49-F238E27FC236}">
                <a16:creationId xmlns:a16="http://schemas.microsoft.com/office/drawing/2014/main" id="{3429E8FF-F0F3-0534-D85D-41517800F0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133"/>
          <a:stretch/>
        </p:blipFill>
        <p:spPr bwMode="auto">
          <a:xfrm>
            <a:off x="1019175" y="1417779"/>
            <a:ext cx="4087270" cy="3624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F6C91104-F875-8B2F-8F88-EC83E4493AED}"/>
              </a:ext>
            </a:extLst>
          </p:cNvPr>
          <p:cNvSpPr/>
          <p:nvPr/>
        </p:nvSpPr>
        <p:spPr>
          <a:xfrm>
            <a:off x="5198368" y="2288987"/>
            <a:ext cx="360040" cy="2752855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600">
              <a:solidFill>
                <a:prstClr val="black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D257AE-AD35-6A47-1E0C-A08ECC07EEEE}"/>
              </a:ext>
            </a:extLst>
          </p:cNvPr>
          <p:cNvSpPr txBox="1"/>
          <p:nvPr/>
        </p:nvSpPr>
        <p:spPr>
          <a:xfrm>
            <a:off x="5594266" y="2871691"/>
            <a:ext cx="335280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prstClr val="black"/>
                </a:solidFill>
              </a:rPr>
              <a:t>215 cases </a:t>
            </a:r>
            <a:r>
              <a:rPr lang="fr-FR" sz="1400" dirty="0" err="1">
                <a:solidFill>
                  <a:prstClr val="black"/>
                </a:solidFill>
              </a:rPr>
              <a:t>diagnosed</a:t>
            </a:r>
            <a:r>
              <a:rPr lang="fr-FR" sz="1400" dirty="0">
                <a:solidFill>
                  <a:prstClr val="black"/>
                </a:solidFill>
              </a:rPr>
              <a:t> in Suriname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2A4ECC1-7298-1839-CC1B-E657783AFCD8}"/>
              </a:ext>
            </a:extLst>
          </p:cNvPr>
          <p:cNvSpPr txBox="1"/>
          <p:nvPr/>
        </p:nvSpPr>
        <p:spPr>
          <a:xfrm>
            <a:off x="5594266" y="3250197"/>
            <a:ext cx="335280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prstClr val="black"/>
                </a:solidFill>
              </a:rPr>
              <a:t>474 cases </a:t>
            </a:r>
            <a:r>
              <a:rPr lang="fr-FR" sz="1400" dirty="0" err="1">
                <a:solidFill>
                  <a:prstClr val="black"/>
                </a:solidFill>
              </a:rPr>
              <a:t>diagnosed</a:t>
            </a:r>
            <a:r>
              <a:rPr lang="fr-FR" sz="1400" dirty="0">
                <a:solidFill>
                  <a:prstClr val="black"/>
                </a:solidFill>
              </a:rPr>
              <a:t> in Brazil</a:t>
            </a:r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A2577FEF-4ED1-4C65-FA64-9264D2F8EAF6}"/>
              </a:ext>
            </a:extLst>
          </p:cNvPr>
          <p:cNvSpPr/>
          <p:nvPr/>
        </p:nvSpPr>
        <p:spPr>
          <a:xfrm>
            <a:off x="5198368" y="1417780"/>
            <a:ext cx="360040" cy="80217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600">
              <a:solidFill>
                <a:prstClr val="black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DB98AD7-65A4-A09E-57AD-A5E66484E4FF}"/>
              </a:ext>
            </a:extLst>
          </p:cNvPr>
          <p:cNvSpPr txBox="1"/>
          <p:nvPr/>
        </p:nvSpPr>
        <p:spPr>
          <a:xfrm>
            <a:off x="5602192" y="3628703"/>
            <a:ext cx="3352803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tx1"/>
                </a:solidFill>
              </a:rPr>
              <a:t>Unknown number of undiagnosed malaria attacks in the forest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8B20F0-10B5-2105-AC7E-94909BC1F162}"/>
              </a:ext>
            </a:extLst>
          </p:cNvPr>
          <p:cNvSpPr txBox="1"/>
          <p:nvPr/>
        </p:nvSpPr>
        <p:spPr>
          <a:xfrm>
            <a:off x="5594265" y="4220135"/>
            <a:ext cx="335280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</a:rPr>
              <a:t>1,500 to 2,250 asymptomatic carriers?</a:t>
            </a:r>
          </a:p>
        </p:txBody>
      </p:sp>
      <p:sp>
        <p:nvSpPr>
          <p:cNvPr id="18" name="Accolade fermante 17">
            <a:extLst>
              <a:ext uri="{FF2B5EF4-FFF2-40B4-BE49-F238E27FC236}">
                <a16:creationId xmlns:a16="http://schemas.microsoft.com/office/drawing/2014/main" id="{AD3FBFDD-1A61-61AA-9C09-7C034421F452}"/>
              </a:ext>
            </a:extLst>
          </p:cNvPr>
          <p:cNvSpPr/>
          <p:nvPr/>
        </p:nvSpPr>
        <p:spPr>
          <a:xfrm>
            <a:off x="8371151" y="1714994"/>
            <a:ext cx="360040" cy="1792941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600">
              <a:solidFill>
                <a:prstClr val="black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2D56EF4-EC1A-DCAE-0AE2-A8398CDE1BB9}"/>
              </a:ext>
            </a:extLst>
          </p:cNvPr>
          <p:cNvSpPr txBox="1"/>
          <p:nvPr/>
        </p:nvSpPr>
        <p:spPr>
          <a:xfrm>
            <a:off x="8839197" y="2434147"/>
            <a:ext cx="335280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dirty="0">
                <a:solidFill>
                  <a:prstClr val="black"/>
                </a:solidFill>
              </a:rPr>
              <a:t>947 </a:t>
            </a:r>
            <a:r>
              <a:rPr lang="fr-FR" sz="1400" dirty="0" err="1">
                <a:solidFill>
                  <a:prstClr val="black"/>
                </a:solidFill>
              </a:rPr>
              <a:t>symptomatic</a:t>
            </a:r>
            <a:r>
              <a:rPr lang="fr-FR" sz="1400" dirty="0">
                <a:solidFill>
                  <a:prstClr val="black"/>
                </a:solidFill>
              </a:rPr>
              <a:t> cases </a:t>
            </a:r>
            <a:r>
              <a:rPr lang="fr-FR" sz="1400" dirty="0" err="1">
                <a:solidFill>
                  <a:prstClr val="black"/>
                </a:solidFill>
              </a:rPr>
              <a:t>identified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3BDA795-D78E-CDEF-F5BD-A50BD2983A46}"/>
              </a:ext>
            </a:extLst>
          </p:cNvPr>
          <p:cNvSpPr txBox="1"/>
          <p:nvPr/>
        </p:nvSpPr>
        <p:spPr>
          <a:xfrm>
            <a:off x="1019174" y="5117054"/>
            <a:ext cx="7820023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1400" b="1" dirty="0">
                <a:solidFill>
                  <a:srgbClr val="DE081E"/>
                </a:solidFill>
              </a:rPr>
              <a:t>Similar findings in </a:t>
            </a:r>
            <a:r>
              <a:rPr lang="en-US" sz="1400" b="1" dirty="0" err="1">
                <a:solidFill>
                  <a:srgbClr val="DE081E"/>
                </a:solidFill>
              </a:rPr>
              <a:t>Eaux</a:t>
            </a:r>
            <a:r>
              <a:rPr lang="en-US" sz="1400" b="1" dirty="0">
                <a:solidFill>
                  <a:srgbClr val="DE081E"/>
                </a:solidFill>
              </a:rPr>
              <a:t>-Claires. Literature shows that asymptomatic malaria carriers are transmitters (probably less but longer) up to 200 days (</a:t>
            </a:r>
            <a:r>
              <a:rPr lang="en-US" sz="1400" b="1" dirty="0" err="1">
                <a:solidFill>
                  <a:srgbClr val="DE081E"/>
                </a:solidFill>
              </a:rPr>
              <a:t>Felger</a:t>
            </a:r>
            <a:r>
              <a:rPr lang="en-US" sz="1400" b="1" dirty="0">
                <a:solidFill>
                  <a:srgbClr val="DE081E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23792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290EAC0-2377-D663-CACE-730F381A7C88}"/>
              </a:ext>
            </a:extLst>
          </p:cNvPr>
          <p:cNvSpPr txBox="1"/>
          <p:nvPr/>
        </p:nvSpPr>
        <p:spPr>
          <a:xfrm>
            <a:off x="4574610" y="1882065"/>
            <a:ext cx="5666670" cy="12372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Risk of malaria spreading in the region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Risk of emergence of parasites resistant to ACT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3BDA795-D78E-CDEF-F5BD-A50BD2983A46}"/>
              </a:ext>
            </a:extLst>
          </p:cNvPr>
          <p:cNvSpPr txBox="1"/>
          <p:nvPr/>
        </p:nvSpPr>
        <p:spPr>
          <a:xfrm>
            <a:off x="4574610" y="3271660"/>
            <a:ext cx="6361609" cy="2539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fr-FR" sz="1000" dirty="0"/>
              <a:t>ACT=</a:t>
            </a:r>
            <a:r>
              <a:rPr lang="fr-FR" sz="1000" dirty="0" err="1"/>
              <a:t>Artemisinin-based</a:t>
            </a:r>
            <a:r>
              <a:rPr lang="fr-FR" sz="1000" dirty="0"/>
              <a:t> combination </a:t>
            </a:r>
            <a:r>
              <a:rPr lang="fr-FR" sz="1000" dirty="0" err="1"/>
              <a:t>therapy</a:t>
            </a:r>
            <a:endParaRPr lang="fr-FR" sz="1000" dirty="0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6B8E564-E44C-22D5-1398-C7537F4E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85005"/>
            <a:ext cx="10515600" cy="799880"/>
          </a:xfrm>
        </p:spPr>
        <p:txBody>
          <a:bodyPr>
            <a:normAutofit/>
          </a:bodyPr>
          <a:lstStyle/>
          <a:p>
            <a:r>
              <a:rPr lang="fr-FR" sz="4000" dirty="0"/>
              <a:t>Public </a:t>
            </a:r>
            <a:r>
              <a:rPr lang="en-US" sz="4000" dirty="0"/>
              <a:t>health</a:t>
            </a:r>
            <a:r>
              <a:rPr lang="fr-FR" sz="4000" dirty="0"/>
              <a:t> issues (2015)</a:t>
            </a:r>
            <a:endParaRPr lang="fr-FR" sz="4000" dirty="0">
              <a:latin typeface="+mn-lt"/>
            </a:endParaRPr>
          </a:p>
        </p:txBody>
      </p:sp>
      <p:pic>
        <p:nvPicPr>
          <p:cNvPr id="21" name="Picture 4" descr="Résultat de recherche d'images pour &quot;carte orpaillage guyane&quot;">
            <a:extLst>
              <a:ext uri="{FF2B5EF4-FFF2-40B4-BE49-F238E27FC236}">
                <a16:creationId xmlns:a16="http://schemas.microsoft.com/office/drawing/2014/main" id="{4F1B013F-E756-392E-A2A2-87973FEA0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3170"/>
          <a:stretch/>
        </p:blipFill>
        <p:spPr bwMode="auto">
          <a:xfrm>
            <a:off x="1053849" y="1764827"/>
            <a:ext cx="3235197" cy="4476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0022C74-2E04-C05B-3087-9146761F626D}"/>
              </a:ext>
            </a:extLst>
          </p:cNvPr>
          <p:cNvSpPr txBox="1"/>
          <p:nvPr/>
        </p:nvSpPr>
        <p:spPr>
          <a:xfrm>
            <a:off x="1019176" y="1417780"/>
            <a:ext cx="33045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Mobility associated with gold mining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21704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FA511026-8542-4AC0-9F06-134A7085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46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0819E5-8DE4-2735-B8B7-B78AD89B6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07" r="732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86E1C4-5FC4-FE97-5134-A905641D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to reach these populations?</a:t>
            </a:r>
          </a:p>
        </p:txBody>
      </p:sp>
      <p:pic>
        <p:nvPicPr>
          <p:cNvPr id="8" name="Picture 2" descr="F:\Projets\Malakit\Photos\PHOTOS STEPHANE GRAND SANTI\transport et logistique\STB_3311.JPG">
            <a:extLst>
              <a:ext uri="{FF2B5EF4-FFF2-40B4-BE49-F238E27FC236}">
                <a16:creationId xmlns:a16="http://schemas.microsoft.com/office/drawing/2014/main" id="{153B6475-67A4-3F55-0AD5-D18D28F25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08" r="11207" b="3"/>
          <a:stretch/>
        </p:blipFill>
        <p:spPr bwMode="auto"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E2E01E-B0FE-4B38-ADC3-F0F2F312A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18" r="13319"/>
          <a:stretch/>
        </p:blipFill>
        <p:spPr bwMode="auto">
          <a:xfrm>
            <a:off x="5398281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:\Projets\Malakit\Photos\PHOTOS STEPHANE GRAND SANTI\Divers\STB_1638.JPG">
            <a:extLst>
              <a:ext uri="{FF2B5EF4-FFF2-40B4-BE49-F238E27FC236}">
                <a16:creationId xmlns:a16="http://schemas.microsoft.com/office/drawing/2014/main" id="{67F011D6-E10B-261A-DAA5-33AE44D968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57" r="-2" b="-2"/>
          <a:stretch/>
        </p:blipFill>
        <p:spPr bwMode="auto">
          <a:xfrm>
            <a:off x="7621024" y="-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691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290EAC0-2377-D663-CACE-730F381A7C88}"/>
              </a:ext>
            </a:extLst>
          </p:cNvPr>
          <p:cNvSpPr txBox="1"/>
          <p:nvPr/>
        </p:nvSpPr>
        <p:spPr>
          <a:xfrm>
            <a:off x="1019176" y="4348846"/>
            <a:ext cx="3352803" cy="187743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en-US" sz="1400" dirty="0"/>
              <a:t>In a plastic pouch: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3 </a:t>
            </a:r>
            <a:r>
              <a:rPr lang="en-US" sz="1400" dirty="0"/>
              <a:t>rapid diagnostic tests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Full course of AM/LM combo + </a:t>
            </a:r>
            <a:r>
              <a:rPr lang="en-US" sz="1400" dirty="0"/>
              <a:t>primaquine </a:t>
            </a:r>
            <a:r>
              <a:rPr lang="fr-FR" sz="1400" dirty="0"/>
              <a:t>15mg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Paracetamol</a:t>
            </a:r>
          </a:p>
          <a:p>
            <a:endParaRPr lang="fr-FR" sz="1400" dirty="0"/>
          </a:p>
          <a:p>
            <a:r>
              <a:rPr lang="fr-FR" sz="1400" dirty="0"/>
              <a:t>+ long-lasting </a:t>
            </a:r>
            <a:r>
              <a:rPr lang="en-US" sz="1400" dirty="0"/>
              <a:t>impregnated n</a:t>
            </a:r>
            <a:r>
              <a:rPr lang="fr-FR" sz="1400" dirty="0"/>
              <a:t>et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3BDA795-D78E-CDEF-F5BD-A50BD2983A46}"/>
              </a:ext>
            </a:extLst>
          </p:cNvPr>
          <p:cNvSpPr txBox="1"/>
          <p:nvPr/>
        </p:nvSpPr>
        <p:spPr>
          <a:xfrm>
            <a:off x="1019177" y="6094805"/>
            <a:ext cx="4800284" cy="2539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r>
              <a:rPr lang="de-DE" sz="1000" dirty="0"/>
              <a:t>AM/LM=</a:t>
            </a:r>
            <a:r>
              <a:rPr lang="en-US" sz="1000" dirty="0"/>
              <a:t>artemether 20mg/lumefantrine 120mg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6B8E564-E44C-22D5-1398-C7537F4E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85005"/>
            <a:ext cx="10515600" cy="799880"/>
          </a:xfrm>
        </p:spPr>
        <p:txBody>
          <a:bodyPr>
            <a:normAutofit/>
          </a:bodyPr>
          <a:lstStyle/>
          <a:p>
            <a:r>
              <a:rPr lang="fr-FR" sz="4000" dirty="0"/>
              <a:t>The </a:t>
            </a:r>
            <a:r>
              <a:rPr lang="fr-FR" sz="4000" dirty="0" err="1"/>
              <a:t>MalaKIT</a:t>
            </a:r>
            <a:r>
              <a:rPr lang="fr-FR" sz="4000" dirty="0"/>
              <a:t> Project (2018-2020)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0022C74-2E04-C05B-3087-9146761F626D}"/>
              </a:ext>
            </a:extLst>
          </p:cNvPr>
          <p:cNvSpPr txBox="1"/>
          <p:nvPr/>
        </p:nvSpPr>
        <p:spPr>
          <a:xfrm>
            <a:off x="1019176" y="1417780"/>
            <a:ext cx="3952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Self-diagnosis and self-treatment of malaria</a:t>
            </a:r>
            <a:endParaRPr lang="fr-FR" sz="1600" b="1" dirty="0"/>
          </a:p>
        </p:txBody>
      </p:sp>
      <p:pic>
        <p:nvPicPr>
          <p:cNvPr id="2" name="Image 1" descr="malakit3.jpg">
            <a:extLst>
              <a:ext uri="{FF2B5EF4-FFF2-40B4-BE49-F238E27FC236}">
                <a16:creationId xmlns:a16="http://schemas.microsoft.com/office/drawing/2014/main" id="{27AD4D40-0B9E-79FE-346E-F67A9A8C7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 b="10492"/>
          <a:stretch/>
        </p:blipFill>
        <p:spPr>
          <a:xfrm>
            <a:off x="1019176" y="1795918"/>
            <a:ext cx="3799631" cy="2417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 descr="Pochette_traitement (1).jpg">
            <a:extLst>
              <a:ext uri="{FF2B5EF4-FFF2-40B4-BE49-F238E27FC236}">
                <a16:creationId xmlns:a16="http://schemas.microsoft.com/office/drawing/2014/main" id="{4767DF2B-CBA9-2F3F-38E9-929E094CC6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9606" y="1795918"/>
            <a:ext cx="1768110" cy="4684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Espace réservé du contenu 4" descr="Pochette_tdr (1).jpg">
            <a:extLst>
              <a:ext uri="{FF2B5EF4-FFF2-40B4-BE49-F238E27FC236}">
                <a16:creationId xmlns:a16="http://schemas.microsoft.com/office/drawing/2014/main" id="{7C8B3C62-863E-2E15-8E1E-5CED695154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89625" y="1795918"/>
            <a:ext cx="2060796" cy="4684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017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86B8E564-E44C-22D5-1398-C7537F4E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85005"/>
            <a:ext cx="10515600" cy="799880"/>
          </a:xfrm>
        </p:spPr>
        <p:txBody>
          <a:bodyPr>
            <a:normAutofit/>
          </a:bodyPr>
          <a:lstStyle/>
          <a:p>
            <a:r>
              <a:rPr lang="fr-FR" sz="4000" dirty="0"/>
              <a:t>Training &amp; </a:t>
            </a:r>
            <a:r>
              <a:rPr lang="fr-FR" sz="4000" dirty="0" err="1"/>
              <a:t>MalaKIT</a:t>
            </a:r>
            <a:r>
              <a:rPr lang="fr-FR" sz="4000" dirty="0"/>
              <a:t> distribution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0022C74-2E04-C05B-3087-9146761F626D}"/>
              </a:ext>
            </a:extLst>
          </p:cNvPr>
          <p:cNvSpPr txBox="1"/>
          <p:nvPr/>
        </p:nvSpPr>
        <p:spPr>
          <a:xfrm>
            <a:off x="1019176" y="1417780"/>
            <a:ext cx="39524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Logistical back-up bases</a:t>
            </a:r>
          </a:p>
          <a:p>
            <a:r>
              <a:rPr lang="en-US" sz="1400" dirty="0"/>
              <a:t>2 borders</a:t>
            </a:r>
          </a:p>
          <a:p>
            <a:r>
              <a:rPr lang="en-US" sz="1400" dirty="0"/>
              <a:t>Permanent health mediators</a:t>
            </a:r>
            <a:endParaRPr lang="fr-FR" sz="1400" dirty="0"/>
          </a:p>
        </p:txBody>
      </p:sp>
      <p:pic>
        <p:nvPicPr>
          <p:cNvPr id="6" name="Image 5" descr="C:\Users\yann.lambert.CHC\OneDrive\Projets\Malakit\Valorisation\Articles\Princeps\infographie version finale\carte - version 4 - sans signature.jpg">
            <a:extLst>
              <a:ext uri="{FF2B5EF4-FFF2-40B4-BE49-F238E27FC236}">
                <a16:creationId xmlns:a16="http://schemas.microsoft.com/office/drawing/2014/main" id="{50248376-7444-E60D-4695-1826079CCBA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12" b="1492"/>
          <a:stretch/>
        </p:blipFill>
        <p:spPr bwMode="auto">
          <a:xfrm>
            <a:off x="1019176" y="2248777"/>
            <a:ext cx="3240360" cy="4222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C:\Backup YL\Backup Pro\Malakit\_Archives\Photos\PHOTOS STEPHANE RONALDO\ENVIRONNEMENT aDb\STB_2684.JPG">
            <a:extLst>
              <a:ext uri="{FF2B5EF4-FFF2-40B4-BE49-F238E27FC236}">
                <a16:creationId xmlns:a16="http://schemas.microsoft.com/office/drawing/2014/main" id="{40FEF9C4-0A21-3A75-227B-C0A361F8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4131" y="2248777"/>
            <a:ext cx="3025383" cy="20312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Chc-nas\travail\CIC\4. ACTIVITES SCIENTIFIQUES\IV.3. Projets en cours\MalaKit\PHOTOS\Launch_Albina\20180417_104634.jpg">
            <a:extLst>
              <a:ext uri="{FF2B5EF4-FFF2-40B4-BE49-F238E27FC236}">
                <a16:creationId xmlns:a16="http://schemas.microsoft.com/office/drawing/2014/main" id="{B70AE049-FD86-AD2F-2171-2687BF4D9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6822" y="3173529"/>
            <a:ext cx="2708350" cy="2031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B59A26A-CF69-DF95-E0DA-5DBA9431D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0724" y="4668014"/>
            <a:ext cx="2708350" cy="1803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7790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863</Words>
  <Application>Microsoft Macintosh PowerPoint</Application>
  <PresentationFormat>Grand écran</PresentationFormat>
  <Paragraphs>181</Paragraphs>
  <Slides>24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Wingdings</vt:lpstr>
      <vt:lpstr>Thème Office</vt:lpstr>
      <vt:lpstr>MalaKIT/Curema:  Innovative interventions for malaria elimination in forests</vt:lpstr>
      <vt:lpstr>Dr Maylis Douine Centre d’Investigation Clinique Antilles-Guyane  Inserm 1424 Hôpital de Cayenne Guyane  March 28, 2023 </vt:lpstr>
      <vt:lpstr>Malaria challenges in French Guiana in early 2010's</vt:lpstr>
      <vt:lpstr>Specific studies: Major transmission intensity on gold panning sites</vt:lpstr>
      <vt:lpstr>Under-detection of forest malaria in the surveillance system</vt:lpstr>
      <vt:lpstr>Public health issues (2015)</vt:lpstr>
      <vt:lpstr>How to reach these populations?</vt:lpstr>
      <vt:lpstr>The MalaKIT Project (2018-2020)</vt:lpstr>
      <vt:lpstr>Training &amp; MalaKIT distribution</vt:lpstr>
      <vt:lpstr>Adapted training tools</vt:lpstr>
      <vt:lpstr>DESIGN: Interventional study</vt:lpstr>
      <vt:lpstr>MalaKIT: Results from a 2-year interventional study (2018-2020) 1/2</vt:lpstr>
      <vt:lpstr>MalaKIT: Results from a 2-year interventional study (2018-2020) 2/2</vt:lpstr>
      <vt:lpstr>Regional malaria epidemiology</vt:lpstr>
      <vt:lpstr>Impact on malaria incidence Interrupted Time Series</vt:lpstr>
      <vt:lpstr>The MalaKIT approach: Beyond research</vt:lpstr>
      <vt:lpstr>P. vivax Reservoir issue</vt:lpstr>
      <vt:lpstr>The CUREMA Project Dr Alice Sanna</vt:lpstr>
      <vt:lpstr>DESIGN: Interventional study</vt:lpstr>
      <vt:lpstr>CUREMA Implementation</vt:lpstr>
      <vt:lpstr>Adverse event monitoring</vt:lpstr>
      <vt:lpstr>Partners &amp; Funders</vt:lpstr>
      <vt:lpstr>‘IN THE FIGHT AGAINST MALARIA, INTERNATIONAL COOPERATION IS NECESSARY’  Pr. Jérôme Salomon Directeur Général de la Santé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chirinekarma@outlook.fr</dc:creator>
  <cp:lastModifiedBy>Maylis Douine</cp:lastModifiedBy>
  <cp:revision>102</cp:revision>
  <dcterms:created xsi:type="dcterms:W3CDTF">2022-05-13T13:51:58Z</dcterms:created>
  <dcterms:modified xsi:type="dcterms:W3CDTF">2023-03-28T12:47:13Z</dcterms:modified>
</cp:coreProperties>
</file>